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1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02" r:id="rId36"/>
    <p:sldId id="303" r:id="rId37"/>
    <p:sldId id="304" r:id="rId38"/>
    <p:sldId id="306" r:id="rId39"/>
    <p:sldId id="305" r:id="rId40"/>
    <p:sldId id="290" r:id="rId41"/>
    <p:sldId id="291" r:id="rId42"/>
    <p:sldId id="294" r:id="rId43"/>
    <p:sldId id="295" r:id="rId44"/>
    <p:sldId id="296" r:id="rId45"/>
    <p:sldId id="300" r:id="rId46"/>
    <p:sldId id="299" r:id="rId47"/>
    <p:sldId id="307" r:id="rId48"/>
    <p:sldId id="308" r:id="rId49"/>
    <p:sldId id="309" r:id="rId50"/>
    <p:sldId id="310" r:id="rId51"/>
    <p:sldId id="311" r:id="rId52"/>
    <p:sldId id="312" r:id="rId53"/>
    <p:sldId id="313" r:id="rId54"/>
    <p:sldId id="314" r:id="rId55"/>
    <p:sldId id="315" r:id="rId5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66CCFF"/>
    <a:srgbClr val="ADD4F5"/>
    <a:srgbClr val="FFFFFF"/>
    <a:srgbClr val="FFFFCC"/>
    <a:srgbClr val="FFFF99"/>
    <a:srgbClr val="CCECFF"/>
    <a:srgbClr val="CCCCFF"/>
    <a:srgbClr val="CCFFFF"/>
    <a:srgbClr val="ABABAB"/>
    <a:srgbClr val="CFE6F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80" autoAdjust="0"/>
    <p:restoredTop sz="94605" autoAdjust="0"/>
  </p:normalViewPr>
  <p:slideViewPr>
    <p:cSldViewPr>
      <p:cViewPr>
        <p:scale>
          <a:sx n="90" d="100"/>
          <a:sy n="90" d="100"/>
        </p:scale>
        <p:origin x="-78" y="18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76A3F-5B3C-4407-84F3-C8885AE0911B}" type="datetimeFigureOut">
              <a:rPr lang="pl-PL" smtClean="0"/>
              <a:pPr/>
              <a:t>2011-11-01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CF03A1-8FDD-4F4A-A09A-9FB6CA335CA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44CF03A1-8FDD-4F4A-A09A-9FB6CA335CA2}" type="slidenum">
              <a:rPr lang="pl-PL" smtClean="0"/>
              <a:pPr/>
              <a:t>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44CF03A1-8FDD-4F4A-A09A-9FB6CA335CA2}" type="slidenum">
              <a:rPr lang="pl-PL" smtClean="0"/>
              <a:pPr/>
              <a:t>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BF3AF75-F6BE-4E9E-B550-AD60A7DD6197}" type="slidenum">
              <a:rPr lang="pl-PL" smtClean="0"/>
              <a:pPr/>
              <a:t>51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4CAFA7D-3DD5-48CC-A4F5-7AE9A17C343A}" type="datetimeFigureOut">
              <a:rPr lang="pl-PL" smtClean="0"/>
              <a:pPr/>
              <a:t>2011-11-01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4A2C6BB-25DF-41DC-B661-C7761EFE927E}"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4CAFA7D-3DD5-48CC-A4F5-7AE9A17C343A}" type="datetimeFigureOut">
              <a:rPr lang="pl-PL" smtClean="0"/>
              <a:pPr/>
              <a:t>2011-11-01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4A2C6BB-25DF-41DC-B661-C7761EFE927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4CAFA7D-3DD5-48CC-A4F5-7AE9A17C343A}" type="datetimeFigureOut">
              <a:rPr lang="pl-PL" smtClean="0"/>
              <a:pPr/>
              <a:t>2011-11-01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4A2C6BB-25DF-41DC-B661-C7761EFE927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4CAFA7D-3DD5-48CC-A4F5-7AE9A17C343A}" type="datetimeFigureOut">
              <a:rPr lang="pl-PL" smtClean="0"/>
              <a:pPr/>
              <a:t>2011-11-01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4A2C6BB-25DF-41DC-B661-C7761EFE927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44CAFA7D-3DD5-48CC-A4F5-7AE9A17C343A}" type="datetimeFigureOut">
              <a:rPr lang="pl-PL" smtClean="0"/>
              <a:pPr/>
              <a:t>2011-11-01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4A2C6BB-25DF-41DC-B661-C7761EFE927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44CAFA7D-3DD5-48CC-A4F5-7AE9A17C343A}" type="datetimeFigureOut">
              <a:rPr lang="pl-PL" smtClean="0"/>
              <a:pPr/>
              <a:t>2011-11-01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4A2C6BB-25DF-41DC-B661-C7761EFE927E}"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4CAFA7D-3DD5-48CC-A4F5-7AE9A17C343A}" type="datetimeFigureOut">
              <a:rPr lang="pl-PL" smtClean="0"/>
              <a:pPr/>
              <a:t>2011-11-01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4A2C6BB-25DF-41DC-B661-C7761EFE927E}"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44CAFA7D-3DD5-48CC-A4F5-7AE9A17C343A}" type="datetimeFigureOut">
              <a:rPr lang="pl-PL" smtClean="0"/>
              <a:pPr/>
              <a:t>2011-11-01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4A2C6BB-25DF-41DC-B661-C7761EFE927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4CAFA7D-3DD5-48CC-A4F5-7AE9A17C343A}" type="datetimeFigureOut">
              <a:rPr lang="pl-PL" smtClean="0"/>
              <a:pPr/>
              <a:t>2011-11-01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4A2C6BB-25DF-41DC-B661-C7761EFE927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4CAFA7D-3DD5-48CC-A4F5-7AE9A17C343A}" type="datetimeFigureOut">
              <a:rPr lang="pl-PL" smtClean="0"/>
              <a:pPr/>
              <a:t>2011-11-01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4A2C6BB-25DF-41DC-B661-C7761EFE927E}"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4CAFA7D-3DD5-48CC-A4F5-7AE9A17C343A}" type="datetimeFigureOut">
              <a:rPr lang="pl-PL" smtClean="0"/>
              <a:pPr/>
              <a:t>2011-11-01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4A2C6BB-25DF-41DC-B661-C7761EFE927E}"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tx2">
                <a:lumMod val="60000"/>
                <a:lumOff val="4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AFA7D-3DD5-48CC-A4F5-7AE9A17C343A}" type="datetimeFigureOut">
              <a:rPr lang="pl-PL" smtClean="0"/>
              <a:pPr/>
              <a:t>2011-11-01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2C6BB-25DF-41DC-B661-C7761EFE927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ytuł 4"/>
          <p:cNvSpPr>
            <a:spLocks noGrp="1"/>
          </p:cNvSpPr>
          <p:nvPr>
            <p:ph type="title"/>
          </p:nvPr>
        </p:nvSpPr>
        <p:spPr>
          <a:xfrm>
            <a:off x="457200" y="274638"/>
            <a:ext cx="8435280" cy="2722314"/>
          </a:xfrm>
        </p:spPr>
        <p:txBody>
          <a:bodyPr>
            <a:noAutofit/>
          </a:bodyPr>
          <a:lstStyle/>
          <a:p>
            <a:r>
              <a:rPr lang="pl-PL" sz="6000" b="1" i="1" dirty="0" smtClean="0"/>
              <a:t>SZCZECIŃSKIE KLUBY SPORTOWE PO ‘45 ROKU.</a:t>
            </a:r>
            <a:endParaRPr lang="pl-PL" sz="6000" b="1" i="1" dirty="0"/>
          </a:p>
        </p:txBody>
      </p:sp>
    </p:spTree>
  </p:cSld>
  <p:clrMapOvr>
    <a:masterClrMapping/>
  </p:clrMapOvr>
  <p:transition advClick="0" advTm="549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71800" y="274638"/>
            <a:ext cx="5915000" cy="1143000"/>
          </a:xfrm>
        </p:spPr>
        <p:txBody>
          <a:bodyPr>
            <a:normAutofit/>
          </a:bodyPr>
          <a:lstStyle/>
          <a:p>
            <a:r>
              <a:rPr lang="pl-PL" sz="6000" b="1" i="1" dirty="0" smtClean="0"/>
              <a:t>BKS SKORPION </a:t>
            </a:r>
            <a:endParaRPr lang="pl-PL" sz="6000" b="1" i="1" dirty="0"/>
          </a:p>
        </p:txBody>
      </p:sp>
      <p:pic>
        <p:nvPicPr>
          <p:cNvPr id="5" name="Symbol zastępczy zawartości 4" descr="BKS Skorpion.jpg"/>
          <p:cNvPicPr>
            <a:picLocks noGrp="1" noChangeAspect="1"/>
          </p:cNvPicPr>
          <p:nvPr>
            <p:ph sz="half" idx="1"/>
          </p:nvPr>
        </p:nvPicPr>
        <p:blipFill>
          <a:blip r:embed="rId2" cstate="print"/>
          <a:stretch>
            <a:fillRect/>
          </a:stretch>
        </p:blipFill>
        <p:spPr>
          <a:xfrm>
            <a:off x="611560" y="404664"/>
            <a:ext cx="2304256" cy="2232248"/>
          </a:xfrm>
        </p:spPr>
      </p:pic>
      <p:sp>
        <p:nvSpPr>
          <p:cNvPr id="4" name="Symbol zastępczy zawartości 3"/>
          <p:cNvSpPr>
            <a:spLocks noGrp="1"/>
          </p:cNvSpPr>
          <p:nvPr>
            <p:ph sz="half" idx="2"/>
          </p:nvPr>
        </p:nvSpPr>
        <p:spPr>
          <a:xfrm>
            <a:off x="3059832" y="1600200"/>
            <a:ext cx="5626968" cy="4525963"/>
          </a:xfrm>
        </p:spPr>
        <p:txBody>
          <a:bodyPr>
            <a:normAutofit fontScale="55000" lnSpcReduction="20000"/>
          </a:bodyPr>
          <a:lstStyle/>
          <a:p>
            <a:pPr>
              <a:buNone/>
            </a:pPr>
            <a:r>
              <a:rPr lang="pl-PL" dirty="0" smtClean="0"/>
              <a:t>	</a:t>
            </a:r>
            <a:r>
              <a:rPr lang="pl-PL" sz="3800" b="1" dirty="0"/>
              <a:t>BKS Skorpion Szczecin </a:t>
            </a:r>
            <a:r>
              <a:rPr lang="pl-PL" sz="3800" dirty="0"/>
              <a:t>jest młodym szczecińskim klubem zrzeszającym zawodników z całego województwa zachodniopomorskiego. Startuje na zawodach bokserskich w Polsce jak i poza jej granicami. Prócz silnej sekcji męskiej ma prężnie rozwijającą się grupę kobiet. Udało mu się zawiązać współpracę z najsilniejszymi klubami Polski zachodniej dzięki czemu możliwy jest dynamiczny rozwój  pięściarzy. </a:t>
            </a:r>
            <a:r>
              <a:rPr lang="pl-PL" sz="3800" b="1" dirty="0"/>
              <a:t>Skorpion Szczecin </a:t>
            </a:r>
            <a:r>
              <a:rPr lang="pl-PL" sz="3800" dirty="0"/>
              <a:t>posiada wykwalifikowaną kadrę trenerską wśród, której znajdują się również absolwenci Instytutu Kultury Fizycznej </a:t>
            </a:r>
            <a:r>
              <a:rPr lang="pl-PL" sz="3600" dirty="0"/>
              <a:t>Uniwersytetu Szczecińskiego</a:t>
            </a:r>
            <a:r>
              <a:rPr lang="pl-PL" sz="3600" dirty="0" smtClean="0"/>
              <a:t>. Bazą </a:t>
            </a:r>
            <a:r>
              <a:rPr lang="pl-PL" sz="3600" dirty="0"/>
              <a:t>treningową jest sala bokserska </a:t>
            </a:r>
            <a:r>
              <a:rPr lang="pl-PL" sz="3600" dirty="0" smtClean="0"/>
              <a:t>SDS przy </a:t>
            </a:r>
            <a:r>
              <a:rPr lang="pl-PL" sz="3600" dirty="0"/>
              <a:t>ulicy Wąskiej gdzie </a:t>
            </a:r>
            <a:r>
              <a:rPr lang="pl-PL" sz="3600" dirty="0" smtClean="0"/>
              <a:t>klub posiada specjalistyczny </a:t>
            </a:r>
            <a:r>
              <a:rPr lang="pl-PL" sz="3600" dirty="0"/>
              <a:t>sprzęt treningowy. </a:t>
            </a:r>
            <a:br>
              <a:rPr lang="pl-PL" sz="3600" dirty="0"/>
            </a:br>
            <a:r>
              <a:rPr lang="pl-PL" dirty="0"/>
              <a:t/>
            </a:r>
            <a:br>
              <a:rPr lang="pl-PL" dirty="0"/>
            </a:br>
            <a:endParaRPr lang="pl-PL" dirty="0"/>
          </a:p>
        </p:txBody>
      </p:sp>
    </p:spTree>
  </p:cSld>
  <p:clrMapOvr>
    <a:masterClrMapping/>
  </p:clrMapOvr>
  <p:transition advTm="1962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descr="pomnik_szczecin_1.jpg"/>
          <p:cNvPicPr>
            <a:picLocks noGrp="1" noChangeAspect="1"/>
          </p:cNvPicPr>
          <p:nvPr>
            <p:ph sz="half" idx="1"/>
          </p:nvPr>
        </p:nvPicPr>
        <p:blipFill>
          <a:blip r:embed="rId2" cstate="print"/>
          <a:stretch>
            <a:fillRect/>
          </a:stretch>
        </p:blipFill>
        <p:spPr>
          <a:xfrm>
            <a:off x="-36512" y="116632"/>
            <a:ext cx="9036496" cy="6669360"/>
          </a:xfrm>
        </p:spPr>
      </p:pic>
      <p:sp>
        <p:nvSpPr>
          <p:cNvPr id="2" name="Tytuł 1"/>
          <p:cNvSpPr>
            <a:spLocks noGrp="1"/>
          </p:cNvSpPr>
          <p:nvPr>
            <p:ph type="title"/>
          </p:nvPr>
        </p:nvSpPr>
        <p:spPr>
          <a:xfrm rot="235188">
            <a:off x="2627784" y="274638"/>
            <a:ext cx="6059016" cy="1143000"/>
          </a:xfrm>
        </p:spPr>
        <p:txBody>
          <a:bodyPr>
            <a:noAutofit/>
          </a:bodyPr>
          <a:lstStyle/>
          <a:p>
            <a:r>
              <a:rPr lang="pl-PL" sz="3600" b="1" i="1" dirty="0" smtClean="0">
                <a:solidFill>
                  <a:schemeClr val="bg1"/>
                </a:solidFill>
              </a:rPr>
              <a:t>Pomnik Olimpijczyków Ziemi Zachodniopomorskiej</a:t>
            </a:r>
            <a:endParaRPr lang="pl-PL" sz="3600" b="1" i="1" dirty="0">
              <a:solidFill>
                <a:schemeClr val="bg1"/>
              </a:solidFill>
            </a:endParaRPr>
          </a:p>
        </p:txBody>
      </p:sp>
      <p:sp>
        <p:nvSpPr>
          <p:cNvPr id="4" name="Symbol zastępczy zawartości 3"/>
          <p:cNvSpPr>
            <a:spLocks noGrp="1"/>
          </p:cNvSpPr>
          <p:nvPr>
            <p:ph sz="half" idx="2"/>
          </p:nvPr>
        </p:nvSpPr>
        <p:spPr>
          <a:xfrm>
            <a:off x="4139952" y="1600200"/>
            <a:ext cx="4320480" cy="4525963"/>
          </a:xfrm>
        </p:spPr>
        <p:txBody>
          <a:bodyPr>
            <a:normAutofit fontScale="70000" lnSpcReduction="20000"/>
          </a:bodyPr>
          <a:lstStyle/>
          <a:p>
            <a:pPr>
              <a:buNone/>
            </a:pPr>
            <a:r>
              <a:rPr lang="pl-PL" b="1" i="1" dirty="0" smtClean="0">
                <a:solidFill>
                  <a:schemeClr val="bg1"/>
                </a:solidFill>
              </a:rPr>
              <a:t>	Pomnik został odsłonięty w 30 rocznicę powstania szczecińskiego Klubu Olimpijczyka. Jest to pomnik poświęcony ludziom z naszego regionu, którzy sławili kraj na najważniejszej sportowej imprezie świata, a mianowicie: Antoni Adamski, Jan Bartosik, Stefania Krupa- Kołakowska, Zbigniew Kumiszcze, Teodor Kocerka, Ewa Krauze, Winand Osiński, Jarosław Paszkiewicz, Władysław Szuszkiewicz, Zbysław Zając, Marcin Jurecki, Kazimierz Matłoka, Genowefa Minicka- Cieślik, Zygmunt Buhl, Wiesław Długosz, Kazimierz Górecki oraz Zygmunt Heliasz.</a:t>
            </a:r>
            <a:endParaRPr lang="pl-PL" b="1" i="1" dirty="0">
              <a:solidFill>
                <a:schemeClr val="bg1"/>
              </a:solidFill>
            </a:endParaRPr>
          </a:p>
        </p:txBody>
      </p:sp>
    </p:spTree>
  </p:cSld>
  <p:clrMapOvr>
    <a:masterClrMapping/>
  </p:clrMapOvr>
  <p:transition advTm="1755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1dd8dae0028126e4c629ad7.jpg"/>
          <p:cNvPicPr>
            <a:picLocks noGrp="1" noChangeAspect="1"/>
          </p:cNvPicPr>
          <p:nvPr>
            <p:ph sz="half" idx="1"/>
          </p:nvPr>
        </p:nvPicPr>
        <p:blipFill>
          <a:blip r:embed="rId2" cstate="print"/>
          <a:stretch>
            <a:fillRect/>
          </a:stretch>
        </p:blipFill>
        <p:spPr>
          <a:xfrm>
            <a:off x="0" y="0"/>
            <a:ext cx="9144000" cy="6858000"/>
          </a:xfrm>
        </p:spPr>
      </p:pic>
      <p:sp>
        <p:nvSpPr>
          <p:cNvPr id="2" name="Tytuł 1"/>
          <p:cNvSpPr>
            <a:spLocks noGrp="1"/>
          </p:cNvSpPr>
          <p:nvPr>
            <p:ph type="title"/>
          </p:nvPr>
        </p:nvSpPr>
        <p:spPr>
          <a:xfrm rot="394650">
            <a:off x="1251621" y="169536"/>
            <a:ext cx="7443206" cy="1143000"/>
          </a:xfrm>
        </p:spPr>
        <p:txBody>
          <a:bodyPr>
            <a:normAutofit/>
          </a:bodyPr>
          <a:lstStyle/>
          <a:p>
            <a:r>
              <a:rPr lang="pl-PL" sz="6000" b="1" i="1" dirty="0" smtClean="0"/>
              <a:t>PIŁKA SIATKOWA</a:t>
            </a:r>
            <a:endParaRPr lang="pl-PL" sz="6000" b="1" i="1" dirty="0"/>
          </a:p>
        </p:txBody>
      </p:sp>
      <p:sp>
        <p:nvSpPr>
          <p:cNvPr id="4" name="Symbol zastępczy zawartości 3"/>
          <p:cNvSpPr>
            <a:spLocks noGrp="1"/>
          </p:cNvSpPr>
          <p:nvPr>
            <p:ph sz="half" idx="2"/>
          </p:nvPr>
        </p:nvSpPr>
        <p:spPr>
          <a:xfrm rot="21379520">
            <a:off x="1691680" y="1600200"/>
            <a:ext cx="6995120" cy="4525963"/>
          </a:xfrm>
          <a:solidFill>
            <a:srgbClr val="CCECFF">
              <a:alpha val="40000"/>
            </a:srgbClr>
          </a:solidFill>
        </p:spPr>
        <p:txBody>
          <a:bodyPr>
            <a:normAutofit/>
          </a:bodyPr>
          <a:lstStyle/>
          <a:p>
            <a:pPr>
              <a:buNone/>
            </a:pPr>
            <a:r>
              <a:rPr lang="pl-PL" sz="2000" b="1" dirty="0" smtClean="0">
                <a:solidFill>
                  <a:schemeClr val="accent1">
                    <a:lumMod val="50000"/>
                  </a:schemeClr>
                </a:solidFill>
              </a:rPr>
              <a:t>	</a:t>
            </a:r>
            <a:r>
              <a:rPr lang="pl-PL" sz="2000" b="1" dirty="0" smtClean="0"/>
              <a:t>Piłka siatkowa</a:t>
            </a:r>
            <a:r>
              <a:rPr lang="pl-PL" sz="2000" dirty="0" smtClean="0"/>
              <a:t> popularnie zwana siatkówką  jest to sport drużynowy, w którym uczestniczą dwa sześcioosobowe zespoły, w każdym: rozgrywający, atakujący, dwóch środkowych i dwóch przyjmujących oraz Libero, – na boisku przebywa jednak tylko sześciu zawodników, Libero zmienia się najczęściej ze środkowymi, gdy drużyna przyjmuje zagrywkę. Siatkówka polega na odbijaniu piłki dowolną częścią ciała (najczęściej rękoma) tak, aby przeleciała ona nad siatką i dotknęła połowy boiska należącej do przeciwnika. Każdy zespół może wykonać trzy odbicia – odbiór, wystawa i atak. Każde następne jest błędem.</a:t>
            </a:r>
            <a:endParaRPr lang="pl-PL" sz="2000" dirty="0"/>
          </a:p>
        </p:txBody>
      </p:sp>
    </p:spTree>
  </p:cSld>
  <p:clrMapOvr>
    <a:masterClrMapping/>
  </p:clrMapOvr>
  <p:transition advTm="17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3688" y="274638"/>
            <a:ext cx="6923112" cy="1143000"/>
          </a:xfrm>
        </p:spPr>
        <p:txBody>
          <a:bodyPr>
            <a:normAutofit/>
          </a:bodyPr>
          <a:lstStyle/>
          <a:p>
            <a:r>
              <a:rPr lang="pl-PL" sz="6000" b="1" i="1" dirty="0" smtClean="0"/>
              <a:t>KS MORZE BAŁTYK</a:t>
            </a:r>
            <a:endParaRPr lang="pl-PL" sz="6000" b="1" i="1" dirty="0"/>
          </a:p>
        </p:txBody>
      </p:sp>
      <p:pic>
        <p:nvPicPr>
          <p:cNvPr id="5" name="Symbol zastępczy zawartości 4" descr="137_1256636622.jpg"/>
          <p:cNvPicPr>
            <a:picLocks noGrp="1" noChangeAspect="1"/>
          </p:cNvPicPr>
          <p:nvPr>
            <p:ph sz="half" idx="1"/>
          </p:nvPr>
        </p:nvPicPr>
        <p:blipFill>
          <a:blip r:embed="rId2" cstate="print"/>
          <a:stretch>
            <a:fillRect/>
          </a:stretch>
        </p:blipFill>
        <p:spPr>
          <a:xfrm>
            <a:off x="539552" y="0"/>
            <a:ext cx="1728192" cy="2088232"/>
          </a:xfrm>
        </p:spPr>
      </p:pic>
      <p:sp>
        <p:nvSpPr>
          <p:cNvPr id="4" name="Symbol zastępczy zawartości 3"/>
          <p:cNvSpPr>
            <a:spLocks noGrp="1"/>
          </p:cNvSpPr>
          <p:nvPr>
            <p:ph sz="half" idx="2"/>
          </p:nvPr>
        </p:nvSpPr>
        <p:spPr>
          <a:xfrm>
            <a:off x="2555776" y="1600200"/>
            <a:ext cx="6131024" cy="4525963"/>
          </a:xfrm>
        </p:spPr>
        <p:txBody>
          <a:bodyPr>
            <a:normAutofit fontScale="92500" lnSpcReduction="10000"/>
          </a:bodyPr>
          <a:lstStyle/>
          <a:p>
            <a:pPr>
              <a:buNone/>
            </a:pPr>
            <a:r>
              <a:rPr lang="pl-PL" dirty="0" smtClean="0"/>
              <a:t>	KS Morze Bałtyk jest klubem kontynuującym wieloletnią tradycję Stali Stocznia oraz KS Morze. W latach 1984-1989 siatkarze ze Szczecina dwukrotnie zdobyli tytuł mistrza kraju (1985, 1987), 2. miejsce (1986, 1988) oraz brązowy medal (1984, 1989). Zespół szczecińskiego Morza wywalczył 3. lokatę mistrzostw Polski 1997 (pod nazwą: Solo Morze Szczecin). Klub ma swoją siedzibę przy ulicy Wąskiej, trenuje na obiektach SDS.</a:t>
            </a:r>
            <a:endParaRPr lang="pl-PL" dirty="0"/>
          </a:p>
        </p:txBody>
      </p:sp>
    </p:spTree>
  </p:cSld>
  <p:clrMapOvr>
    <a:masterClrMapping/>
  </p:clrMapOvr>
  <p:transition advTm="1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60648"/>
            <a:ext cx="6120680" cy="1143000"/>
          </a:xfrm>
        </p:spPr>
        <p:txBody>
          <a:bodyPr>
            <a:normAutofit/>
          </a:bodyPr>
          <a:lstStyle/>
          <a:p>
            <a:r>
              <a:rPr lang="pl-PL" sz="6000" b="1" i="1" dirty="0" smtClean="0"/>
              <a:t>PIAST SZCZECIN</a:t>
            </a:r>
            <a:endParaRPr lang="pl-PL" sz="6000" b="1" i="1" dirty="0"/>
          </a:p>
        </p:txBody>
      </p:sp>
      <p:pic>
        <p:nvPicPr>
          <p:cNvPr id="5" name="Symbol zastępczy zawartości 4" descr="images.jpg"/>
          <p:cNvPicPr>
            <a:picLocks noGrp="1" noChangeAspect="1"/>
          </p:cNvPicPr>
          <p:nvPr>
            <p:ph sz="half" idx="1"/>
          </p:nvPr>
        </p:nvPicPr>
        <p:blipFill>
          <a:blip r:embed="rId2" cstate="print"/>
          <a:stretch>
            <a:fillRect/>
          </a:stretch>
        </p:blipFill>
        <p:spPr>
          <a:xfrm>
            <a:off x="6732240" y="188640"/>
            <a:ext cx="1874912" cy="2272035"/>
          </a:xfrm>
        </p:spPr>
      </p:pic>
      <p:sp>
        <p:nvSpPr>
          <p:cNvPr id="4" name="Symbol zastępczy zawartości 3"/>
          <p:cNvSpPr>
            <a:spLocks noGrp="1"/>
          </p:cNvSpPr>
          <p:nvPr>
            <p:ph sz="half" idx="2"/>
          </p:nvPr>
        </p:nvSpPr>
        <p:spPr>
          <a:xfrm>
            <a:off x="1475656" y="2492896"/>
            <a:ext cx="7211144" cy="3633267"/>
          </a:xfrm>
        </p:spPr>
        <p:txBody>
          <a:bodyPr/>
          <a:lstStyle/>
          <a:p>
            <a:pPr>
              <a:buNone/>
            </a:pPr>
            <a:r>
              <a:rPr lang="pl-PL" dirty="0" smtClean="0"/>
              <a:t>	Piast jest klubem żeńskim, czyli trenują w nim tylko panie. Został założony w 1998 roku i do dzisiaj prosperuje na terenie SDS. Klub od zawsze startuje w granatowo- żółto- bordowych strojach. Na pozycji Libero gra Marta Siwka.</a:t>
            </a:r>
            <a:endParaRPr lang="pl-PL" dirty="0"/>
          </a:p>
        </p:txBody>
      </p:sp>
    </p:spTree>
  </p:cSld>
  <p:clrMapOvr>
    <a:masterClrMapping/>
  </p:clrMapOvr>
  <p:transition advTm="7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descr="kolarstwo_david_b_tenis_sporty_wyczynowe_szermierka_20100223_1662160744.jpg"/>
          <p:cNvPicPr>
            <a:picLocks noGrp="1" noChangeAspect="1"/>
          </p:cNvPicPr>
          <p:nvPr>
            <p:ph sz="half" idx="1"/>
          </p:nvPr>
        </p:nvPicPr>
        <p:blipFill>
          <a:blip r:embed="rId2" cstate="print"/>
          <a:stretch>
            <a:fillRect/>
          </a:stretch>
        </p:blipFill>
        <p:spPr>
          <a:xfrm>
            <a:off x="107504" y="0"/>
            <a:ext cx="9036496" cy="6858000"/>
          </a:xfrm>
        </p:spPr>
      </p:pic>
      <p:sp>
        <p:nvSpPr>
          <p:cNvPr id="2" name="Tytuł 1"/>
          <p:cNvSpPr>
            <a:spLocks noGrp="1"/>
          </p:cNvSpPr>
          <p:nvPr>
            <p:ph type="title"/>
          </p:nvPr>
        </p:nvSpPr>
        <p:spPr>
          <a:xfrm rot="21307018">
            <a:off x="457200" y="274638"/>
            <a:ext cx="8229600" cy="1143000"/>
          </a:xfrm>
        </p:spPr>
        <p:txBody>
          <a:bodyPr>
            <a:noAutofit/>
          </a:bodyPr>
          <a:lstStyle/>
          <a:p>
            <a:r>
              <a:rPr lang="pl-PL" sz="7200" b="1" i="1" dirty="0" smtClean="0"/>
              <a:t>Kolarstwo</a:t>
            </a:r>
            <a:endParaRPr lang="pl-PL" sz="7200" b="1" i="1" dirty="0"/>
          </a:p>
        </p:txBody>
      </p:sp>
      <p:sp>
        <p:nvSpPr>
          <p:cNvPr id="4" name="Symbol zastępczy zawartości 3"/>
          <p:cNvSpPr>
            <a:spLocks noGrp="1"/>
          </p:cNvSpPr>
          <p:nvPr>
            <p:ph sz="half" idx="2"/>
          </p:nvPr>
        </p:nvSpPr>
        <p:spPr>
          <a:xfrm>
            <a:off x="2915816" y="1600200"/>
            <a:ext cx="5770984" cy="4525963"/>
          </a:xfrm>
          <a:solidFill>
            <a:srgbClr val="FFFF99">
              <a:alpha val="40000"/>
            </a:srgbClr>
          </a:solidFill>
        </p:spPr>
        <p:txBody>
          <a:bodyPr>
            <a:normAutofit fontScale="85000" lnSpcReduction="20000"/>
          </a:bodyPr>
          <a:lstStyle/>
          <a:p>
            <a:pPr>
              <a:buNone/>
            </a:pPr>
            <a:r>
              <a:rPr lang="pl-PL" b="1" dirty="0" smtClean="0">
                <a:solidFill>
                  <a:schemeClr val="accent6">
                    <a:lumMod val="75000"/>
                  </a:schemeClr>
                </a:solidFill>
              </a:rPr>
              <a:t>	</a:t>
            </a:r>
            <a:r>
              <a:rPr lang="pl-PL" b="1" dirty="0" smtClean="0"/>
              <a:t>Kolarstwo</a:t>
            </a:r>
            <a:r>
              <a:rPr lang="pl-PL" dirty="0" smtClean="0"/>
              <a:t> jest bardzo szerokim terminem, odnoszącym się do wielu dyscyplin, zawsze jednak związanych z korzystaniem z roweru. Nazwa wywodzi się od słowa "koło" jak początkowo nazywano w Polsce rower. Część z dyscyplin została zatwierdzona przez Międzynarodową Unię kolarską (UCI). Zatwierdzone przez ową instytucję dyscypliny należą do kolarstwa klasycznego. Istnieje oczywiście szereg "wariacji" na temat sportu rowerowego, uprawianych przez amatorów na całym świecie, które nie są oficjalnie zatwierdzone - jednakże do nich również odnosi się termin – kolarstwo</a:t>
            </a:r>
            <a:r>
              <a:rPr lang="pl-PL" dirty="0" smtClean="0">
                <a:solidFill>
                  <a:schemeClr val="bg1"/>
                </a:solidFill>
              </a:rPr>
              <a:t>.</a:t>
            </a:r>
            <a:endParaRPr lang="pl-PL" dirty="0">
              <a:solidFill>
                <a:schemeClr val="bg1"/>
              </a:solidFill>
            </a:endParaRPr>
          </a:p>
        </p:txBody>
      </p:sp>
    </p:spTree>
  </p:cSld>
  <p:clrMapOvr>
    <a:masterClrMapping/>
  </p:clrMapOvr>
  <p:transition advTm="16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7744" y="274638"/>
            <a:ext cx="6419056" cy="1143000"/>
          </a:xfrm>
        </p:spPr>
        <p:txBody>
          <a:bodyPr>
            <a:normAutofit/>
          </a:bodyPr>
          <a:lstStyle/>
          <a:p>
            <a:r>
              <a:rPr lang="pl-PL" sz="6600" b="1" i="1" dirty="0" smtClean="0"/>
              <a:t>KLUB 88</a:t>
            </a:r>
            <a:endParaRPr lang="pl-PL" sz="6600" b="1" i="1" dirty="0"/>
          </a:p>
        </p:txBody>
      </p:sp>
      <p:pic>
        <p:nvPicPr>
          <p:cNvPr id="5" name="Symbol zastępczy zawartości 4" descr="znaczek_klubu_88.jpg"/>
          <p:cNvPicPr>
            <a:picLocks noGrp="1" noChangeAspect="1"/>
          </p:cNvPicPr>
          <p:nvPr>
            <p:ph sz="half" idx="1"/>
          </p:nvPr>
        </p:nvPicPr>
        <p:blipFill>
          <a:blip r:embed="rId2" cstate="print"/>
          <a:stretch>
            <a:fillRect/>
          </a:stretch>
        </p:blipFill>
        <p:spPr>
          <a:xfrm>
            <a:off x="827584" y="404664"/>
            <a:ext cx="2540000" cy="2565400"/>
          </a:xfrm>
        </p:spPr>
      </p:pic>
      <p:sp>
        <p:nvSpPr>
          <p:cNvPr id="4" name="Symbol zastępczy zawartości 3"/>
          <p:cNvSpPr>
            <a:spLocks noGrp="1"/>
          </p:cNvSpPr>
          <p:nvPr>
            <p:ph sz="half" idx="2"/>
          </p:nvPr>
        </p:nvSpPr>
        <p:spPr>
          <a:xfrm>
            <a:off x="3563888" y="2204864"/>
            <a:ext cx="5122912" cy="4104456"/>
          </a:xfrm>
        </p:spPr>
        <p:txBody>
          <a:bodyPr>
            <a:normAutofit fontScale="70000" lnSpcReduction="20000"/>
          </a:bodyPr>
          <a:lstStyle/>
          <a:p>
            <a:pPr>
              <a:buNone/>
            </a:pPr>
            <a:r>
              <a:rPr lang="pl-PL" dirty="0" smtClean="0"/>
              <a:t>	Szczeciński Turystyczny Klub Kolarski "88" jest drugim pod względem długości prowadzonej działalności klubem turystyki kwalifikowanej istniejącym przy Regionalnym Oddziale Szczecińskim PTTK im. Stefana Kaczmarka, ale pierwszym turystycznym klubem kolarskim PTTK na Pomorzu Zachodnim i jednym z najstarszych w Polsce.</a:t>
            </a:r>
            <a:br>
              <a:rPr lang="pl-PL" dirty="0" smtClean="0"/>
            </a:br>
            <a:r>
              <a:rPr lang="pl-PL" dirty="0" smtClean="0"/>
              <a:t>Założony został w dniu 24 czerwca 1964 r. przez małżeństwo: Barbarę i Stefana Kaczmarków. Powstał w wyniku usamodzielnienia się sekcji turystyki kolarskiej ówczesnego Koła Turystycznego "Wiercipięty". Po kilku miesiącach Klub liczył 24 członków. </a:t>
            </a:r>
            <a:endParaRPr lang="pl-PL" dirty="0"/>
          </a:p>
        </p:txBody>
      </p:sp>
    </p:spTree>
  </p:cSld>
  <p:clrMapOvr>
    <a:masterClrMapping/>
  </p:clrMapOvr>
  <p:transition advTm="19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51720" y="274638"/>
            <a:ext cx="6635080" cy="1143000"/>
          </a:xfrm>
        </p:spPr>
        <p:txBody>
          <a:bodyPr>
            <a:normAutofit/>
          </a:bodyPr>
          <a:lstStyle/>
          <a:p>
            <a:r>
              <a:rPr lang="pl-PL" sz="6000" b="1" i="1" dirty="0" smtClean="0"/>
              <a:t>Elektrobud BoGo </a:t>
            </a:r>
            <a:endParaRPr lang="pl-PL" sz="6000" b="1" i="1" dirty="0"/>
          </a:p>
        </p:txBody>
      </p:sp>
      <p:pic>
        <p:nvPicPr>
          <p:cNvPr id="5" name="Symbol zastępczy zawartości 4" descr="logo.png"/>
          <p:cNvPicPr>
            <a:picLocks noGrp="1" noChangeAspect="1"/>
          </p:cNvPicPr>
          <p:nvPr>
            <p:ph sz="half" idx="1"/>
          </p:nvPr>
        </p:nvPicPr>
        <p:blipFill>
          <a:blip r:embed="rId2" cstate="print"/>
          <a:stretch>
            <a:fillRect/>
          </a:stretch>
        </p:blipFill>
        <p:spPr>
          <a:xfrm>
            <a:off x="323528" y="404664"/>
            <a:ext cx="2304256" cy="2045031"/>
          </a:xfrm>
        </p:spPr>
      </p:pic>
      <p:sp>
        <p:nvSpPr>
          <p:cNvPr id="4" name="Symbol zastępczy zawartości 3"/>
          <p:cNvSpPr>
            <a:spLocks noGrp="1"/>
          </p:cNvSpPr>
          <p:nvPr>
            <p:ph sz="half" idx="2"/>
          </p:nvPr>
        </p:nvSpPr>
        <p:spPr>
          <a:xfrm>
            <a:off x="2915816" y="1600201"/>
            <a:ext cx="5770984" cy="4133056"/>
          </a:xfrm>
        </p:spPr>
        <p:txBody>
          <a:bodyPr>
            <a:normAutofit lnSpcReduction="10000"/>
          </a:bodyPr>
          <a:lstStyle/>
          <a:p>
            <a:pPr>
              <a:buNone/>
            </a:pPr>
            <a:r>
              <a:rPr lang="pl-PL" sz="3200" dirty="0" smtClean="0"/>
              <a:t>	Klub założony został w roku 1992, działa do dzisiaj z licznymi sukcesami. Siedziba klubu znajduje się na szczecińskim torze kolarskim, gdzie też trenują wszyscy zawodnicy, lecz nie wszyscy, gdyż niektórzy z nich uprawiają kolarstwo szosowe.</a:t>
            </a:r>
            <a:endParaRPr lang="pl-PL" sz="3200" dirty="0"/>
          </a:p>
        </p:txBody>
      </p:sp>
    </p:spTree>
  </p:cSld>
  <p:clrMapOvr>
    <a:masterClrMapping/>
  </p:clrMapOvr>
  <p:transition advTm="8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tor_1_02_mi.jpg"/>
          <p:cNvPicPr>
            <a:picLocks noGrp="1" noChangeAspect="1"/>
          </p:cNvPicPr>
          <p:nvPr>
            <p:ph sz="half" idx="1"/>
          </p:nvPr>
        </p:nvPicPr>
        <p:blipFill>
          <a:blip r:embed="rId2" cstate="print"/>
          <a:stretch>
            <a:fillRect/>
          </a:stretch>
        </p:blipFill>
        <p:spPr>
          <a:xfrm>
            <a:off x="0" y="0"/>
            <a:ext cx="9144000" cy="6669360"/>
          </a:xfrm>
        </p:spPr>
      </p:pic>
      <p:sp>
        <p:nvSpPr>
          <p:cNvPr id="2" name="Tytuł 1"/>
          <p:cNvSpPr>
            <a:spLocks noGrp="1"/>
          </p:cNvSpPr>
          <p:nvPr>
            <p:ph type="title"/>
          </p:nvPr>
        </p:nvSpPr>
        <p:spPr>
          <a:xfrm rot="349745">
            <a:off x="576317" y="243549"/>
            <a:ext cx="8229600" cy="1143000"/>
          </a:xfrm>
        </p:spPr>
        <p:txBody>
          <a:bodyPr>
            <a:noAutofit/>
          </a:bodyPr>
          <a:lstStyle/>
          <a:p>
            <a:r>
              <a:rPr lang="pl-PL" sz="8000" b="1" i="1" dirty="0" smtClean="0">
                <a:solidFill>
                  <a:srgbClr val="FFC000"/>
                </a:solidFill>
              </a:rPr>
              <a:t>Tor kolarski</a:t>
            </a:r>
            <a:endParaRPr lang="pl-PL" sz="8000" b="1" i="1" dirty="0">
              <a:solidFill>
                <a:srgbClr val="FFC000"/>
              </a:solidFill>
            </a:endParaRPr>
          </a:p>
        </p:txBody>
      </p:sp>
      <p:sp>
        <p:nvSpPr>
          <p:cNvPr id="4" name="Symbol zastępczy zawartości 3"/>
          <p:cNvSpPr>
            <a:spLocks noGrp="1"/>
          </p:cNvSpPr>
          <p:nvPr>
            <p:ph sz="half" idx="2"/>
          </p:nvPr>
        </p:nvSpPr>
        <p:spPr>
          <a:xfrm>
            <a:off x="755576" y="2564904"/>
            <a:ext cx="8136904" cy="3960440"/>
          </a:xfrm>
          <a:solidFill>
            <a:srgbClr val="FFFFFF">
              <a:alpha val="40000"/>
            </a:srgbClr>
          </a:solidFill>
        </p:spPr>
        <p:txBody>
          <a:bodyPr>
            <a:normAutofit fontScale="62500" lnSpcReduction="20000"/>
          </a:bodyPr>
          <a:lstStyle/>
          <a:p>
            <a:pPr>
              <a:buNone/>
            </a:pPr>
            <a:r>
              <a:rPr lang="pl-PL" dirty="0" smtClean="0"/>
              <a:t>	</a:t>
            </a:r>
            <a:r>
              <a:rPr lang="pl-PL" sz="3400" dirty="0" smtClean="0"/>
              <a:t>Tor Kolarski został zbudowany jeszcze przed wojną przez bogatego przemysłowca niemieckiego, jak twierdzą znawcy historii kultury fizycznej w Szczecinie, nie ucierpiał zbytnio w czasie działań wojennych. Po remoncie dwóch płyt betonowych już w 1946 roku odbywały się tu pierwsze wyścigi cyklistów. W latach 50-ych na całej powierzchni jezdni położono nakładkę betonową. Wykonali ją dwaj rzemieślnicy ze swoimi pracownikami. Po raz trzeci jezdnie toru remontowali </a:t>
            </a:r>
          </a:p>
          <a:p>
            <a:pPr>
              <a:buNone/>
            </a:pPr>
            <a:r>
              <a:rPr lang="pl-PL" sz="3400" dirty="0" smtClean="0"/>
              <a:t>	w latach 1986 – 1987 pracownicy Szczecińskiego Przedsiębiorstwa Budownictwa Przemysłowego. W roku 1998 nastąpiła modernizacja – dostosowanie obiektu do standardów światowych przed Mistrzostwami Europy.</a:t>
            </a:r>
          </a:p>
          <a:p>
            <a:pPr>
              <a:buNone/>
            </a:pPr>
            <a:r>
              <a:rPr lang="pl-PL" sz="3400" dirty="0" smtClean="0"/>
              <a:t> </a:t>
            </a:r>
          </a:p>
          <a:p>
            <a:endParaRPr lang="pl-PL" sz="3400" dirty="0"/>
          </a:p>
        </p:txBody>
      </p:sp>
    </p:spTree>
  </p:cSld>
  <p:clrMapOvr>
    <a:masterClrMapping/>
  </p:clrMapOvr>
  <p:transition advTm="14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1763688" y="0"/>
            <a:ext cx="5400600" cy="2060848"/>
          </a:xfrm>
        </p:spPr>
        <p:txBody>
          <a:bodyPr/>
          <a:lstStyle/>
          <a:p>
            <a:r>
              <a:rPr lang="pl-PL" dirty="0" smtClean="0"/>
              <a:t>Nak MUAY SZCZECIN</a:t>
            </a:r>
            <a:endParaRPr lang="pl-PL" dirty="0"/>
          </a:p>
        </p:txBody>
      </p:sp>
      <p:sp>
        <p:nvSpPr>
          <p:cNvPr id="3" name="Podtytuł 2"/>
          <p:cNvSpPr>
            <a:spLocks noGrp="1"/>
          </p:cNvSpPr>
          <p:nvPr>
            <p:ph type="subTitle" idx="1"/>
          </p:nvPr>
        </p:nvSpPr>
        <p:spPr>
          <a:xfrm>
            <a:off x="0" y="1916832"/>
            <a:ext cx="9144000" cy="4941168"/>
          </a:xfrm>
        </p:spPr>
        <p:txBody>
          <a:bodyPr>
            <a:normAutofit fontScale="92500" lnSpcReduction="10000"/>
          </a:bodyPr>
          <a:lstStyle/>
          <a:p>
            <a:r>
              <a:rPr lang="pl-PL" sz="3500" dirty="0">
                <a:solidFill>
                  <a:schemeClr val="tx1"/>
                </a:solidFill>
              </a:rPr>
              <a:t>Skf Nak Muay Szczecin istnieje od 2002 </a:t>
            </a:r>
            <a:r>
              <a:rPr lang="pl-PL" sz="3500" dirty="0" smtClean="0">
                <a:solidFill>
                  <a:schemeClr val="tx1"/>
                </a:solidFill>
              </a:rPr>
              <a:t>roku.  </a:t>
            </a:r>
            <a:r>
              <a:rPr lang="pl-PL" sz="3500" dirty="0">
                <a:solidFill>
                  <a:schemeClr val="tx1"/>
                </a:solidFill>
              </a:rPr>
              <a:t>Klub posiada osobowość prawną. Formalnie został zarejestrowany </a:t>
            </a:r>
            <a:r>
              <a:rPr lang="pl-PL" sz="3500" dirty="0" smtClean="0">
                <a:solidFill>
                  <a:schemeClr val="tx1"/>
                </a:solidFill>
              </a:rPr>
              <a:t>29 grudnia 2005 </a:t>
            </a:r>
            <a:r>
              <a:rPr lang="pl-PL" sz="3500" dirty="0">
                <a:solidFill>
                  <a:schemeClr val="tx1"/>
                </a:solidFill>
              </a:rPr>
              <a:t>r. jako Stowarzyszenie Kultury Fizycznej. W klubie </a:t>
            </a:r>
            <a:r>
              <a:rPr lang="pl-PL" sz="3500" dirty="0" smtClean="0">
                <a:solidFill>
                  <a:schemeClr val="tx1"/>
                </a:solidFill>
              </a:rPr>
              <a:t>trenują </a:t>
            </a:r>
            <a:r>
              <a:rPr lang="pl-PL" sz="3500" dirty="0">
                <a:solidFill>
                  <a:schemeClr val="tx1"/>
                </a:solidFill>
              </a:rPr>
              <a:t>zawodnicy z całego województwa Zachodniopomorskiego. </a:t>
            </a:r>
            <a:r>
              <a:rPr lang="pl-PL" sz="3500" dirty="0" smtClean="0">
                <a:solidFill>
                  <a:schemeClr val="tx1"/>
                </a:solidFill>
              </a:rPr>
              <a:t>Zawodnicy startują </a:t>
            </a:r>
            <a:r>
              <a:rPr lang="pl-PL" sz="3500" dirty="0">
                <a:solidFill>
                  <a:schemeClr val="tx1"/>
                </a:solidFill>
              </a:rPr>
              <a:t>na zawodach muay thai, </a:t>
            </a:r>
            <a:r>
              <a:rPr lang="pl-PL" sz="3500" dirty="0" smtClean="0">
                <a:solidFill>
                  <a:schemeClr val="tx1"/>
                </a:solidFill>
              </a:rPr>
              <a:t>kickboxingu, K1 </a:t>
            </a:r>
            <a:r>
              <a:rPr lang="pl-PL" sz="3500" dirty="0">
                <a:solidFill>
                  <a:schemeClr val="tx1"/>
                </a:solidFill>
              </a:rPr>
              <a:t>w Polsce jak i poza jej granicami. Nak Muay Szczecin posiada wykwalifikowaną kadrę instruktorska. </a:t>
            </a:r>
            <a:r>
              <a:rPr lang="pl-PL" sz="3500" dirty="0" smtClean="0">
                <a:solidFill>
                  <a:schemeClr val="tx1"/>
                </a:solidFill>
              </a:rPr>
              <a:t>bazą </a:t>
            </a:r>
            <a:r>
              <a:rPr lang="pl-PL" sz="3500" dirty="0">
                <a:solidFill>
                  <a:schemeClr val="tx1"/>
                </a:solidFill>
              </a:rPr>
              <a:t>treningową jest sala gimnastyczna SP nr 5 gdzie </a:t>
            </a:r>
            <a:r>
              <a:rPr lang="pl-PL" sz="3500" dirty="0" smtClean="0">
                <a:solidFill>
                  <a:schemeClr val="tx1"/>
                </a:solidFill>
              </a:rPr>
              <a:t>klub posiada specjalistyczny </a:t>
            </a:r>
            <a:r>
              <a:rPr lang="pl-PL" sz="3500" dirty="0">
                <a:solidFill>
                  <a:schemeClr val="tx1"/>
                </a:solidFill>
              </a:rPr>
              <a:t>sprzęt treningowy</a:t>
            </a:r>
            <a:r>
              <a:rPr lang="pl-PL" dirty="0" smtClean="0">
                <a:solidFill>
                  <a:schemeClr val="tx1"/>
                </a:solidFill>
              </a:rPr>
              <a:t>. </a:t>
            </a:r>
            <a:endParaRPr lang="pl-PL" dirty="0">
              <a:solidFill>
                <a:schemeClr val="tx1"/>
              </a:solidFill>
            </a:endParaRPr>
          </a:p>
        </p:txBody>
      </p:sp>
      <p:pic>
        <p:nvPicPr>
          <p:cNvPr id="14338" name="Picture 2" descr="http://www.nakmuay.pl/images/index_11.jpg"/>
          <p:cNvPicPr>
            <a:picLocks noChangeAspect="1" noChangeArrowheads="1"/>
          </p:cNvPicPr>
          <p:nvPr/>
        </p:nvPicPr>
        <p:blipFill>
          <a:blip r:embed="rId2" cstate="print"/>
          <a:srcRect/>
          <a:stretch>
            <a:fillRect/>
          </a:stretch>
        </p:blipFill>
        <p:spPr bwMode="auto">
          <a:xfrm>
            <a:off x="971600" y="692696"/>
            <a:ext cx="6372200" cy="1224136"/>
          </a:xfrm>
          <a:prstGeom prst="rect">
            <a:avLst/>
          </a:prstGeom>
          <a:noFill/>
        </p:spPr>
      </p:pic>
    </p:spTree>
  </p:cSld>
  <p:clrMapOvr>
    <a:masterClrMapping/>
  </p:clrMapOvr>
  <p:transition advTm="1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r>
              <a:rPr lang="pl-PL" sz="6000" b="1" i="1" dirty="0" smtClean="0">
                <a:solidFill>
                  <a:schemeClr val="accent6">
                    <a:lumMod val="75000"/>
                  </a:schemeClr>
                </a:solidFill>
              </a:rPr>
              <a:t>KKS PIONIER SZCZECIN</a:t>
            </a:r>
            <a:endParaRPr lang="pl-PL" sz="6000" b="1" i="1" dirty="0">
              <a:solidFill>
                <a:schemeClr val="accent6">
                  <a:lumMod val="75000"/>
                </a:schemeClr>
              </a:solidFill>
            </a:endParaRPr>
          </a:p>
        </p:txBody>
      </p:sp>
      <p:sp>
        <p:nvSpPr>
          <p:cNvPr id="4" name="Symbol zastępczy zawartości 3"/>
          <p:cNvSpPr>
            <a:spLocks noGrp="1"/>
          </p:cNvSpPr>
          <p:nvPr>
            <p:ph idx="1"/>
          </p:nvPr>
        </p:nvSpPr>
        <p:spPr>
          <a:solidFill>
            <a:srgbClr val="CCECFF">
              <a:alpha val="40000"/>
            </a:srgbClr>
          </a:solidFill>
        </p:spPr>
        <p:txBody>
          <a:bodyPr>
            <a:normAutofit fontScale="92500" lnSpcReduction="10000"/>
          </a:bodyPr>
          <a:lstStyle/>
          <a:p>
            <a:pPr>
              <a:buNone/>
            </a:pPr>
            <a:r>
              <a:rPr lang="pl-PL" dirty="0" smtClean="0"/>
              <a:t>    Na samym początku warto wspomnieć o pierwszym powojennym klubem szczecina – KKS Pionier. Założony został 17 lipca 1945 roku, a jego wiodącą sekcją była do dzisiaj istniejąca sekcja piłki nożnej. Już w 1948 roku klub przejął sekcje gier sportowych od HKS Czuwaj i zrzeszał ponad 600 członków. Cześć działaczy Pioniera, który w ‘50 roku został podzielony, a w ‘55 z powrotem złączony pod nazwą KS Kolejarz utworzyła KS Pogoń Szczecin.</a:t>
            </a:r>
            <a:endParaRPr lang="pl-PL" dirty="0"/>
          </a:p>
        </p:txBody>
      </p:sp>
    </p:spTree>
  </p:cSld>
  <p:clrMapOvr>
    <a:masterClrMapping/>
  </p:clrMapOvr>
  <p:transition advClick="0" advTm="7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213647">
            <a:off x="-180528" y="260648"/>
            <a:ext cx="8229600" cy="1143000"/>
          </a:xfrm>
        </p:spPr>
        <p:txBody>
          <a:bodyPr>
            <a:normAutofit/>
          </a:bodyPr>
          <a:lstStyle/>
          <a:p>
            <a:r>
              <a:rPr lang="pl-PL" sz="4800" b="1" i="1" dirty="0" smtClean="0">
                <a:solidFill>
                  <a:schemeClr val="accent6">
                    <a:lumMod val="75000"/>
                  </a:schemeClr>
                </a:solidFill>
              </a:rPr>
              <a:t>SAMURAJ SZCZECIN</a:t>
            </a:r>
            <a:endParaRPr lang="pl-PL" sz="4800" b="1" i="1" dirty="0">
              <a:solidFill>
                <a:schemeClr val="accent6">
                  <a:lumMod val="75000"/>
                </a:schemeClr>
              </a:solidFill>
            </a:endParaRPr>
          </a:p>
        </p:txBody>
      </p:sp>
      <p:sp>
        <p:nvSpPr>
          <p:cNvPr id="3" name="Symbol zastępczy zawartości 2"/>
          <p:cNvSpPr>
            <a:spLocks noGrp="1"/>
          </p:cNvSpPr>
          <p:nvPr>
            <p:ph idx="1"/>
          </p:nvPr>
        </p:nvSpPr>
        <p:spPr>
          <a:xfrm>
            <a:off x="0" y="2276872"/>
            <a:ext cx="9144000" cy="4581128"/>
          </a:xfrm>
        </p:spPr>
        <p:txBody>
          <a:bodyPr>
            <a:normAutofit/>
          </a:bodyPr>
          <a:lstStyle/>
          <a:p>
            <a:pPr>
              <a:buNone/>
            </a:pPr>
            <a:r>
              <a:rPr lang="pl-PL" dirty="0" smtClean="0"/>
              <a:t>	 Wszystko  zaczęło  się  na  początku  lat  osiemdziesiątych,  gdy  Paweł  Golema - posiadacz stopnia mistrzowskiego  6 Dan  - założył  znany w  Polsce Klub  </a:t>
            </a:r>
            <a:r>
              <a:rPr lang="pl-PL" b="1" dirty="0" smtClean="0"/>
              <a:t>Geokart</a:t>
            </a:r>
            <a:r>
              <a:rPr lang="pl-PL" dirty="0" smtClean="0"/>
              <a:t> </a:t>
            </a:r>
            <a:r>
              <a:rPr lang="pl-PL" b="1" dirty="0" smtClean="0"/>
              <a:t>Szczecin</a:t>
            </a:r>
            <a:r>
              <a:rPr lang="pl-PL" dirty="0" smtClean="0"/>
              <a:t>.  Po  pięciu  latach  owocnej  działalności  klub  zmienił  nazwę  na Chemik  Police.  Z  tego  klubu  wyrosło  wielu  wspaniałych  zawodników,  którzy  wielokrotnie  sięgali  po  najwyższe  trofea  w  kraju  i  za  granicą  oraz  dzisiejszych  trenerów  i  instruktorów.</a:t>
            </a:r>
            <a:endParaRPr lang="pl-PL" dirty="0"/>
          </a:p>
        </p:txBody>
      </p:sp>
      <p:pic>
        <p:nvPicPr>
          <p:cNvPr id="1026" name="Picture 2" descr="http://www.samuraj.szczecin.pl/znak3b.jpg"/>
          <p:cNvPicPr>
            <a:picLocks noChangeAspect="1" noChangeArrowheads="1"/>
          </p:cNvPicPr>
          <p:nvPr/>
        </p:nvPicPr>
        <p:blipFill>
          <a:blip r:embed="rId2" cstate="print"/>
          <a:srcRect/>
          <a:stretch>
            <a:fillRect/>
          </a:stretch>
        </p:blipFill>
        <p:spPr bwMode="auto">
          <a:xfrm>
            <a:off x="6804248" y="-171400"/>
            <a:ext cx="2491087" cy="2520280"/>
          </a:xfrm>
          <a:prstGeom prst="rect">
            <a:avLst/>
          </a:prstGeom>
          <a:noFill/>
        </p:spPr>
      </p:pic>
    </p:spTree>
  </p:cSld>
  <p:clrMapOvr>
    <a:masterClrMapping/>
  </p:clrMapOvr>
  <p:transition advTm="16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434579">
            <a:off x="457200" y="274638"/>
            <a:ext cx="8229600" cy="1143000"/>
          </a:xfrm>
        </p:spPr>
        <p:txBody>
          <a:bodyPr>
            <a:normAutofit/>
          </a:bodyPr>
          <a:lstStyle/>
          <a:p>
            <a:r>
              <a:rPr lang="pl-PL" sz="4800" b="1" i="1" dirty="0" smtClean="0">
                <a:solidFill>
                  <a:schemeClr val="accent6">
                    <a:lumMod val="75000"/>
                  </a:schemeClr>
                </a:solidFill>
              </a:rPr>
              <a:t>TAISO SZCZECIN</a:t>
            </a:r>
            <a:endParaRPr lang="pl-PL" sz="4800" b="1" i="1" dirty="0">
              <a:solidFill>
                <a:schemeClr val="accent6">
                  <a:lumMod val="75000"/>
                </a:schemeClr>
              </a:solidFill>
            </a:endParaRPr>
          </a:p>
        </p:txBody>
      </p:sp>
      <p:sp>
        <p:nvSpPr>
          <p:cNvPr id="3" name="Symbol zastępczy zawartości 2"/>
          <p:cNvSpPr>
            <a:spLocks noGrp="1"/>
          </p:cNvSpPr>
          <p:nvPr>
            <p:ph idx="1"/>
          </p:nvPr>
        </p:nvSpPr>
        <p:spPr>
          <a:xfrm>
            <a:off x="0" y="1600200"/>
            <a:ext cx="9144000" cy="5257800"/>
          </a:xfrm>
        </p:spPr>
        <p:txBody>
          <a:bodyPr>
            <a:normAutofit fontScale="62500" lnSpcReduction="20000"/>
          </a:bodyPr>
          <a:lstStyle/>
          <a:p>
            <a:r>
              <a:rPr lang="pl-PL" b="1" dirty="0" smtClean="0"/>
              <a:t>Polski Klub Aikido Taiso powstał w 1995 roku. Od momentu powstania ściśle współpracuje z wieloma klubami w Polsce i poza granicami kraju. Jest koordynatorem wielu staży, obozów i pokazów z udziałem wykwalifikowanych mistrzów.</a:t>
            </a:r>
            <a:endParaRPr lang="pl-PL" dirty="0" smtClean="0"/>
          </a:p>
          <a:p>
            <a:r>
              <a:rPr lang="pl-PL" b="1" dirty="0" smtClean="0"/>
              <a:t>Od roku 2004 istnieje również pod nazwą jako Uczniowski Klub Sportowy "Aikido Taiso". Treningi Aikido odbywają się przez pięć dni w tygodniu. Prowadzone są w DOJO zlokalizowanym przy ul. Kaszubskiej 35 (Sekcji Szkolenia i Doskonalenia Zawodowego Wydziału Kadr i Szkolenia Policji w Szczecinie) w SP nr 16 przy ul. Chobolańskiej 20 oraz w Gryfinie przy ul. Łużyckiej 22 w SP nr 1 (mała sala). Zajęcia również prowadzone są z dziećmi w wieku przedszkolnym w Przedszkolach w Gryfinie i Szczecinie. Obecnie jesteśmy największą szkołą aikido w województwie zachodniopomorskim, ćwiczy już u nas blisko 260 adeptów.</a:t>
            </a:r>
            <a:br>
              <a:rPr lang="pl-PL" b="1" dirty="0" smtClean="0"/>
            </a:br>
            <a:endParaRPr lang="pl-PL" dirty="0" smtClean="0"/>
          </a:p>
          <a:p>
            <a:r>
              <a:rPr lang="pl-PL" b="1" dirty="0" smtClean="0"/>
              <a:t>Uczniowski Klub Sportowy AIKIDO - TAISO współpracuje z '"Aikido </a:t>
            </a:r>
            <a:r>
              <a:rPr lang="pl-PL" b="1" dirty="0" err="1" smtClean="0"/>
              <a:t>du</a:t>
            </a:r>
            <a:r>
              <a:rPr lang="pl-PL" b="1" dirty="0" smtClean="0"/>
              <a:t> Rhone" w Lyonie, gdzie zajęcia prowadzi Etienne Leman, Sensei 7 Dan Aikido, jeden z bezpośrednich uczniów mistrza Hirokazu KOBAYASHI. Nasza współpraca owocuje wspaniałymi stażami i pogłębianiem umiejętności Aikido.</a:t>
            </a:r>
            <a:endParaRPr lang="pl-PL" dirty="0" smtClean="0"/>
          </a:p>
          <a:p>
            <a:endParaRPr lang="pl-PL" dirty="0"/>
          </a:p>
        </p:txBody>
      </p:sp>
      <p:pic>
        <p:nvPicPr>
          <p:cNvPr id="113668" name="Picture 4" descr="http://arenasportu.pl/gfx/kluby/5689/91_12cca1d1334b843234d2e4492632d586.jpg"/>
          <p:cNvPicPr>
            <a:picLocks noChangeAspect="1" noChangeArrowheads="1"/>
          </p:cNvPicPr>
          <p:nvPr/>
        </p:nvPicPr>
        <p:blipFill>
          <a:blip r:embed="rId2" cstate="print"/>
          <a:srcRect/>
          <a:stretch>
            <a:fillRect/>
          </a:stretch>
        </p:blipFill>
        <p:spPr bwMode="auto">
          <a:xfrm>
            <a:off x="6732240" y="0"/>
            <a:ext cx="2411761" cy="1596128"/>
          </a:xfrm>
          <a:prstGeom prst="rect">
            <a:avLst/>
          </a:prstGeom>
          <a:noFill/>
        </p:spPr>
      </p:pic>
    </p:spTree>
  </p:cSld>
  <p:clrMapOvr>
    <a:masterClrMapping/>
  </p:clrMapOvr>
  <p:transition advTm="31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284498">
            <a:off x="457200" y="274638"/>
            <a:ext cx="8229600" cy="1143000"/>
          </a:xfrm>
        </p:spPr>
        <p:txBody>
          <a:bodyPr/>
          <a:lstStyle/>
          <a:p>
            <a:r>
              <a:rPr lang="pl-PL" b="1" i="1" dirty="0" smtClean="0">
                <a:solidFill>
                  <a:schemeClr val="accent6">
                    <a:lumMod val="75000"/>
                  </a:schemeClr>
                </a:solidFill>
              </a:rPr>
              <a:t>BODAIKAN SZCZECIN</a:t>
            </a:r>
            <a:endParaRPr lang="pl-PL" b="1" i="1" dirty="0">
              <a:solidFill>
                <a:schemeClr val="accent6">
                  <a:lumMod val="75000"/>
                </a:schemeClr>
              </a:solidFill>
            </a:endParaRPr>
          </a:p>
        </p:txBody>
      </p:sp>
      <p:sp>
        <p:nvSpPr>
          <p:cNvPr id="3" name="Symbol zastępczy zawartości 2"/>
          <p:cNvSpPr>
            <a:spLocks noGrp="1"/>
          </p:cNvSpPr>
          <p:nvPr>
            <p:ph idx="1"/>
          </p:nvPr>
        </p:nvSpPr>
        <p:spPr/>
        <p:txBody>
          <a:bodyPr>
            <a:normAutofit fontScale="92500" lnSpcReduction="20000"/>
          </a:bodyPr>
          <a:lstStyle/>
          <a:p>
            <a:pPr>
              <a:buNone/>
            </a:pPr>
            <a:r>
              <a:rPr lang="pl-PL" dirty="0" smtClean="0"/>
              <a:t/>
            </a:r>
            <a:br>
              <a:rPr lang="pl-PL" dirty="0" smtClean="0"/>
            </a:br>
            <a:r>
              <a:rPr lang="pl-PL" b="1" dirty="0" smtClean="0"/>
              <a:t>Licencjonowany Klub Polskiego Związku Karate</a:t>
            </a:r>
            <a:r>
              <a:rPr lang="pl-PL" dirty="0" smtClean="0"/>
              <a:t> powstał w </a:t>
            </a:r>
            <a:r>
              <a:rPr lang="pl-PL" b="1" dirty="0" smtClean="0"/>
              <a:t>1991 roku</a:t>
            </a:r>
            <a:r>
              <a:rPr lang="pl-PL" dirty="0" smtClean="0"/>
              <a:t>.</a:t>
            </a:r>
            <a:br>
              <a:rPr lang="pl-PL" dirty="0" smtClean="0"/>
            </a:br>
            <a:r>
              <a:rPr lang="pl-PL" dirty="0" smtClean="0"/>
              <a:t>Posiada własne logo i barwy: chabrowo - białe.</a:t>
            </a:r>
          </a:p>
          <a:p>
            <a:pPr>
              <a:buNone/>
            </a:pPr>
            <a:r>
              <a:rPr lang="pl-PL" dirty="0" smtClean="0"/>
              <a:t/>
            </a:r>
            <a:br>
              <a:rPr lang="pl-PL" dirty="0" smtClean="0"/>
            </a:br>
            <a:r>
              <a:rPr lang="pl-PL" dirty="0" smtClean="0"/>
              <a:t>W klubie zajęcia prowadzą </a:t>
            </a:r>
            <a:r>
              <a:rPr lang="pl-PL" b="1" dirty="0" smtClean="0"/>
              <a:t>wykwalifikowani</a:t>
            </a:r>
            <a:r>
              <a:rPr lang="pl-PL" dirty="0" smtClean="0"/>
              <a:t> </a:t>
            </a:r>
            <a:r>
              <a:rPr lang="pl-PL" b="1" dirty="0" smtClean="0"/>
              <a:t>instruktorzy</a:t>
            </a:r>
            <a:r>
              <a:rPr lang="pl-PL" dirty="0" smtClean="0"/>
              <a:t> </a:t>
            </a:r>
            <a:r>
              <a:rPr lang="pl-PL" b="1" dirty="0" smtClean="0"/>
              <a:t>karate</a:t>
            </a:r>
            <a:r>
              <a:rPr lang="pl-PL" dirty="0" smtClean="0"/>
              <a:t> -</a:t>
            </a:r>
            <a:r>
              <a:rPr lang="pl-PL" b="1" dirty="0" smtClean="0"/>
              <a:t>mistrzowie polski</a:t>
            </a:r>
            <a:r>
              <a:rPr lang="pl-PL" dirty="0" smtClean="0"/>
              <a:t> oraz działa </a:t>
            </a:r>
            <a:r>
              <a:rPr lang="pl-PL" b="1" dirty="0" smtClean="0"/>
              <a:t>pedagog - socjolog</a:t>
            </a:r>
            <a:r>
              <a:rPr lang="pl-PL" dirty="0" smtClean="0"/>
              <a:t> intensywnie współpracujący z dziećmi i całymi rodzinami, zawsze służąc pomocą.</a:t>
            </a:r>
            <a:br>
              <a:rPr lang="pl-PL" dirty="0" smtClean="0"/>
            </a:br>
            <a:endParaRPr lang="pl-PL" dirty="0"/>
          </a:p>
        </p:txBody>
      </p:sp>
      <p:pic>
        <p:nvPicPr>
          <p:cNvPr id="117762" name="Picture 2" descr="http://www.karateinfo.pl/bms_16_linki/obrazki/bodaikan.gif"/>
          <p:cNvPicPr>
            <a:picLocks noChangeAspect="1" noChangeArrowheads="1"/>
          </p:cNvPicPr>
          <p:nvPr/>
        </p:nvPicPr>
        <p:blipFill>
          <a:blip r:embed="rId2" cstate="print"/>
          <a:srcRect/>
          <a:stretch>
            <a:fillRect/>
          </a:stretch>
        </p:blipFill>
        <p:spPr bwMode="auto">
          <a:xfrm>
            <a:off x="7037090" y="0"/>
            <a:ext cx="2106910" cy="2106913"/>
          </a:xfrm>
          <a:prstGeom prst="rect">
            <a:avLst/>
          </a:prstGeom>
          <a:noFill/>
        </p:spPr>
      </p:pic>
    </p:spTree>
  </p:cSld>
  <p:clrMapOvr>
    <a:masterClrMapping/>
  </p:clrMapOvr>
  <p:transition advTm="7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360161">
            <a:off x="457200" y="274638"/>
            <a:ext cx="8229600" cy="1143000"/>
          </a:xfrm>
        </p:spPr>
        <p:txBody>
          <a:bodyPr>
            <a:normAutofit/>
          </a:bodyPr>
          <a:lstStyle/>
          <a:p>
            <a:r>
              <a:rPr lang="pl-PL" sz="5400" b="1" i="1" dirty="0" smtClean="0">
                <a:solidFill>
                  <a:schemeClr val="accent6">
                    <a:lumMod val="75000"/>
                  </a:schemeClr>
                </a:solidFill>
              </a:rPr>
              <a:t>JUDO KU AZS </a:t>
            </a:r>
            <a:endParaRPr lang="pl-PL" sz="5400" b="1" i="1" dirty="0">
              <a:solidFill>
                <a:schemeClr val="accent6">
                  <a:lumMod val="75000"/>
                </a:schemeClr>
              </a:solidFill>
            </a:endParaRPr>
          </a:p>
        </p:txBody>
      </p:sp>
      <p:sp>
        <p:nvSpPr>
          <p:cNvPr id="3" name="Symbol zastępczy zawartości 2"/>
          <p:cNvSpPr>
            <a:spLocks noGrp="1"/>
          </p:cNvSpPr>
          <p:nvPr>
            <p:ph idx="1"/>
          </p:nvPr>
        </p:nvSpPr>
        <p:spPr>
          <a:xfrm>
            <a:off x="0" y="1268760"/>
            <a:ext cx="9144000" cy="5904656"/>
          </a:xfrm>
        </p:spPr>
        <p:txBody>
          <a:bodyPr>
            <a:normAutofit fontScale="25000" lnSpcReduction="20000"/>
          </a:bodyPr>
          <a:lstStyle/>
          <a:p>
            <a:r>
              <a:rPr lang="pl-PL" dirty="0" smtClean="0"/>
              <a:t/>
            </a:r>
            <a:br>
              <a:rPr lang="pl-PL" dirty="0" smtClean="0"/>
            </a:br>
            <a:r>
              <a:rPr lang="pl-PL" sz="7200" dirty="0" smtClean="0"/>
              <a:t> </a:t>
            </a:r>
          </a:p>
          <a:p>
            <a:pPr>
              <a:buNone/>
            </a:pPr>
            <a:r>
              <a:rPr lang="pl-PL" sz="6400" b="1" dirty="0" smtClean="0"/>
              <a:t>	Sekcja Judo KU AZS US</a:t>
            </a:r>
            <a:r>
              <a:rPr lang="pl-PL" sz="6400" dirty="0" smtClean="0"/>
              <a:t> działa od </a:t>
            </a:r>
            <a:r>
              <a:rPr lang="pl-PL" sz="6400" b="1" dirty="0" smtClean="0"/>
              <a:t>IX. 1994 r.</a:t>
            </a:r>
            <a:br>
              <a:rPr lang="pl-PL" sz="6400" b="1" dirty="0" smtClean="0"/>
            </a:br>
            <a:r>
              <a:rPr lang="pl-PL" sz="6400" b="1" dirty="0" smtClean="0"/>
              <a:t/>
            </a:r>
            <a:br>
              <a:rPr lang="pl-PL" sz="6400" b="1" dirty="0" smtClean="0"/>
            </a:br>
            <a:r>
              <a:rPr lang="pl-PL" sz="6400" dirty="0" smtClean="0"/>
              <a:t>Założona została przez</a:t>
            </a:r>
            <a:r>
              <a:rPr lang="pl-PL" sz="6400" b="1" dirty="0" smtClean="0"/>
              <a:t> </a:t>
            </a:r>
            <a:r>
              <a:rPr lang="pl-PL" sz="6400" b="1" u="sng" dirty="0" smtClean="0"/>
              <a:t>dr. Andrzeja Sobczaka</a:t>
            </a:r>
            <a:r>
              <a:rPr lang="pl-PL" sz="6400" b="1" dirty="0" smtClean="0"/>
              <a:t> </a:t>
            </a:r>
            <a:r>
              <a:rPr lang="pl-PL" sz="6400" dirty="0" smtClean="0"/>
              <a:t> - wybitnego byłego zawodnika judo i działacza PZJ</a:t>
            </a:r>
          </a:p>
          <a:p>
            <a:pPr>
              <a:buNone/>
            </a:pPr>
            <a:r>
              <a:rPr lang="pl-PL" sz="6400" b="1" dirty="0" smtClean="0">
                <a:solidFill>
                  <a:srgbClr val="C00000"/>
                </a:solidFill>
              </a:rPr>
              <a:t>	</a:t>
            </a:r>
            <a:br>
              <a:rPr lang="pl-PL" sz="6400" b="1" dirty="0" smtClean="0">
                <a:solidFill>
                  <a:srgbClr val="C00000"/>
                </a:solidFill>
              </a:rPr>
            </a:br>
            <a:r>
              <a:rPr lang="pl-PL" sz="6400" b="1" dirty="0" smtClean="0">
                <a:solidFill>
                  <a:srgbClr val="C00000"/>
                </a:solidFill>
              </a:rPr>
              <a:t>Trenerzy sekcji </a:t>
            </a:r>
            <a:r>
              <a:rPr lang="pl-PL" sz="6400" b="1" dirty="0" smtClean="0"/>
              <a:t>:</a:t>
            </a:r>
            <a:r>
              <a:rPr lang="pl-PL" sz="6400" dirty="0" smtClean="0"/>
              <a:t/>
            </a:r>
            <a:br>
              <a:rPr lang="pl-PL" sz="6400" dirty="0" smtClean="0"/>
            </a:br>
            <a:r>
              <a:rPr lang="pl-PL" sz="6400" dirty="0" smtClean="0"/>
              <a:t>IX 1994 - VI 2002 r. - dr. Andrzej Sobczak (4 stopień DAN)</a:t>
            </a:r>
            <a:br>
              <a:rPr lang="pl-PL" sz="6400" dirty="0" smtClean="0"/>
            </a:br>
            <a:r>
              <a:rPr lang="pl-PL" sz="6400" dirty="0" smtClean="0"/>
              <a:t>IX 2002 - VI 2004 r. - mgr Wojciech Urbanelis </a:t>
            </a:r>
            <a:br>
              <a:rPr lang="pl-PL" sz="6400" dirty="0" smtClean="0"/>
            </a:br>
            <a:r>
              <a:rPr lang="pl-PL" sz="6400" dirty="0" smtClean="0"/>
              <a:t>IX 2004 - obecnie    - mgr Paweł Olszewski (2 stopień DAN)</a:t>
            </a:r>
            <a:br>
              <a:rPr lang="pl-PL" sz="6400" dirty="0" smtClean="0"/>
            </a:br>
            <a:r>
              <a:rPr lang="pl-PL" sz="6400" dirty="0" smtClean="0"/>
              <a:t>                               - Wojciech Urbanelis</a:t>
            </a:r>
            <a:r>
              <a:rPr lang="pl-PL" sz="6400" b="1" dirty="0" smtClean="0"/>
              <a:t/>
            </a:r>
            <a:br>
              <a:rPr lang="pl-PL" sz="6400" b="1" dirty="0" smtClean="0"/>
            </a:br>
            <a:r>
              <a:rPr lang="pl-PL" sz="6400" b="1" dirty="0" smtClean="0"/>
              <a:t>Do VI 2004 r.</a:t>
            </a:r>
            <a:r>
              <a:rPr lang="pl-PL" sz="6400" dirty="0" smtClean="0"/>
              <a:t> sekcja składała się wyłącznie ze studentów i absolwentów IKF, oraz starszych zawodników judo pogłębiających swoje zainteresowania</a:t>
            </a:r>
            <a:br>
              <a:rPr lang="pl-PL" sz="6400" dirty="0" smtClean="0"/>
            </a:br>
            <a:r>
              <a:rPr lang="pl-PL" sz="6400" dirty="0" smtClean="0"/>
              <a:t>Od bieżącego - </a:t>
            </a:r>
            <a:r>
              <a:rPr lang="pl-PL" sz="6400" b="1" dirty="0" smtClean="0"/>
              <a:t>2005 r.</a:t>
            </a:r>
            <a:r>
              <a:rPr lang="pl-PL" sz="6400" dirty="0" smtClean="0"/>
              <a:t> w treningach uczestniczyć może każda osoba posiadająca aktualną legitymację AZS  </a:t>
            </a:r>
            <a:br>
              <a:rPr lang="pl-PL" sz="6400" dirty="0" smtClean="0"/>
            </a:br>
            <a:r>
              <a:rPr lang="pl-PL" sz="6400" b="1" dirty="0" smtClean="0">
                <a:solidFill>
                  <a:srgbClr val="C00000"/>
                </a:solidFill>
              </a:rPr>
              <a:t>Osiągnięcia</a:t>
            </a:r>
            <a:r>
              <a:rPr lang="pl-PL" sz="6400" b="1" dirty="0" smtClean="0"/>
              <a:t>:</a:t>
            </a:r>
            <a:br>
              <a:rPr lang="pl-PL" sz="6400" b="1" dirty="0" smtClean="0"/>
            </a:br>
            <a:r>
              <a:rPr lang="pl-PL" sz="6400" dirty="0" smtClean="0"/>
              <a:t>Od 1995 r. </a:t>
            </a:r>
            <a:br>
              <a:rPr lang="pl-PL" sz="6400" dirty="0" smtClean="0"/>
            </a:br>
            <a:r>
              <a:rPr lang="pl-PL" sz="6400" dirty="0" smtClean="0"/>
              <a:t>Zawodnicy trenujący w ramach sekcji regularnie startują  w Mistrzostwach Polski Szkół Wyższych w Judo (co 2 lata), zajmując drużynowo III miejsce wśród Uniwersytetów.</a:t>
            </a:r>
            <a:br>
              <a:rPr lang="pl-PL" sz="6400" dirty="0" smtClean="0"/>
            </a:br>
            <a:r>
              <a:rPr lang="pl-PL" sz="6400" dirty="0" smtClean="0"/>
              <a:t>2005 r.</a:t>
            </a:r>
            <a:br>
              <a:rPr lang="pl-PL" sz="6400" dirty="0" smtClean="0"/>
            </a:br>
            <a:r>
              <a:rPr lang="pl-PL" sz="6400" dirty="0" smtClean="0"/>
              <a:t>W MPSzW w Judo wzięli udział zarówno zawodnicy jak i zawodniczki sekcji. Dorobek drużynowy Kobiety - IV miejsce wśród Uczelni Wyższych, </a:t>
            </a:r>
            <a:r>
              <a:rPr lang="pl-PL" sz="6400" dirty="0" err="1" smtClean="0"/>
              <a:t>mężczyżni</a:t>
            </a:r>
            <a:r>
              <a:rPr lang="pl-PL" sz="6400" dirty="0" smtClean="0"/>
              <a:t> natomiast zasłużone - IX miejsce.</a:t>
            </a:r>
            <a:br>
              <a:rPr lang="pl-PL" sz="6400" dirty="0" smtClean="0"/>
            </a:br>
            <a:r>
              <a:rPr lang="pl-PL" sz="6400" dirty="0" smtClean="0"/>
              <a:t>Warty wspomnienia jest fakt, że był to pierwszy start zawodniczek w działalności sekcji.   </a:t>
            </a:r>
          </a:p>
          <a:p>
            <a:pPr lvl="1"/>
            <a:endParaRPr lang="pl-PL" sz="6000" b="1" dirty="0">
              <a:solidFill>
                <a:schemeClr val="bg1"/>
              </a:solidFill>
            </a:endParaRPr>
          </a:p>
        </p:txBody>
      </p:sp>
      <p:pic>
        <p:nvPicPr>
          <p:cNvPr id="114690" name="Picture 2" descr="http://samorzad-wsowl.home.pl/autoinstalator/joomla/images/stories/logo_azs3.jpg"/>
          <p:cNvPicPr>
            <a:picLocks noChangeAspect="1" noChangeArrowheads="1"/>
          </p:cNvPicPr>
          <p:nvPr/>
        </p:nvPicPr>
        <p:blipFill>
          <a:blip r:embed="rId2" cstate="print"/>
          <a:srcRect/>
          <a:stretch>
            <a:fillRect/>
          </a:stretch>
        </p:blipFill>
        <p:spPr bwMode="auto">
          <a:xfrm>
            <a:off x="6759707" y="-459432"/>
            <a:ext cx="2384293" cy="2520280"/>
          </a:xfrm>
          <a:prstGeom prst="rect">
            <a:avLst/>
          </a:prstGeom>
          <a:noFill/>
        </p:spPr>
      </p:pic>
    </p:spTree>
  </p:cSld>
  <p:clrMapOvr>
    <a:masterClrMapping/>
  </p:clrMapOvr>
  <p:transition advTm="2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290314">
            <a:off x="-363011" y="101633"/>
            <a:ext cx="8229600" cy="1143000"/>
          </a:xfrm>
        </p:spPr>
        <p:txBody>
          <a:bodyPr>
            <a:normAutofit/>
          </a:bodyPr>
          <a:lstStyle/>
          <a:p>
            <a:r>
              <a:rPr lang="pl-PL" sz="4800" b="1" i="1" dirty="0" smtClean="0">
                <a:solidFill>
                  <a:schemeClr val="accent6">
                    <a:lumMod val="75000"/>
                  </a:schemeClr>
                </a:solidFill>
              </a:rPr>
              <a:t>BERSERKERS TEAM</a:t>
            </a:r>
            <a:endParaRPr lang="pl-PL" sz="4800" b="1" i="1" dirty="0">
              <a:solidFill>
                <a:schemeClr val="accent6">
                  <a:lumMod val="75000"/>
                </a:schemeClr>
              </a:solidFill>
            </a:endParaRPr>
          </a:p>
        </p:txBody>
      </p:sp>
      <p:sp>
        <p:nvSpPr>
          <p:cNvPr id="3" name="Symbol zastępczy zawartości 2"/>
          <p:cNvSpPr>
            <a:spLocks noGrp="1"/>
          </p:cNvSpPr>
          <p:nvPr>
            <p:ph idx="1"/>
          </p:nvPr>
        </p:nvSpPr>
        <p:spPr>
          <a:xfrm>
            <a:off x="0" y="1772816"/>
            <a:ext cx="9144000" cy="5085184"/>
          </a:xfrm>
        </p:spPr>
        <p:txBody>
          <a:bodyPr>
            <a:normAutofit/>
          </a:bodyPr>
          <a:lstStyle/>
          <a:p>
            <a:pPr>
              <a:buNone/>
            </a:pPr>
            <a:r>
              <a:rPr lang="pl-PL" sz="2400" dirty="0" smtClean="0"/>
              <a:t>	Początki klubu sięgają wczesnych lat dziewięćdziesiątych. Wtedy to młody Judoka, Mariusz Linke stawiał swoje pierwsze kroki jako instruktor. Wraz z nim trenowali jego brat, Maciej Linke, o raz przyjaciele, Piotr Bagiński i Robert Siedziako. Zaczęło się uwidaczniać zainteresowanie całej czwórki pojedynkami Vale Tudo oraz koncepcją walki w parterze. To zainteresowanie zaowocowało nawiązaniem współpracy z Karolem Matuszczakiem z Poznania, który jako pierwszy sprowadził do Polski i nauczał technik Brazylijskiego jujitsu. Ten system przypadł zawodnikom ze Szczecina do gustu, ponieważ był niezwykle skuteczny i opierał się na podobnych zasadach jak ich główna dyscyplina, Judo. Z początku były staże i weekendowe wyjazdy treningowe. Z czasem szczecinianie zaczęli coraz częściej brać udział w obozach organizowanych przez Karola Matuszczaka.</a:t>
            </a:r>
            <a:endParaRPr lang="pl-PL" sz="2400" dirty="0"/>
          </a:p>
        </p:txBody>
      </p:sp>
      <p:pic>
        <p:nvPicPr>
          <p:cNvPr id="115714" name="Picture 2" descr="http://www.klatka.com/bt_logo_www.jpg"/>
          <p:cNvPicPr>
            <a:picLocks noChangeAspect="1" noChangeArrowheads="1"/>
          </p:cNvPicPr>
          <p:nvPr/>
        </p:nvPicPr>
        <p:blipFill>
          <a:blip r:embed="rId2" cstate="print"/>
          <a:srcRect/>
          <a:stretch>
            <a:fillRect/>
          </a:stretch>
        </p:blipFill>
        <p:spPr bwMode="auto">
          <a:xfrm>
            <a:off x="6551712" y="0"/>
            <a:ext cx="2592288" cy="1826385"/>
          </a:xfrm>
          <a:prstGeom prst="rect">
            <a:avLst/>
          </a:prstGeom>
          <a:noFill/>
        </p:spPr>
      </p:pic>
    </p:spTree>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423289">
            <a:off x="-283382" y="466582"/>
            <a:ext cx="7668344" cy="1143000"/>
          </a:xfrm>
        </p:spPr>
        <p:txBody>
          <a:bodyPr>
            <a:noAutofit/>
          </a:bodyPr>
          <a:lstStyle/>
          <a:p>
            <a:r>
              <a:rPr lang="pl-PL" b="1" i="1" dirty="0" smtClean="0">
                <a:solidFill>
                  <a:schemeClr val="accent6">
                    <a:lumMod val="75000"/>
                  </a:schemeClr>
                </a:solidFill>
              </a:rPr>
              <a:t>SZCZECIŃSKA AKADEMIA JUJITSU</a:t>
            </a:r>
            <a:endParaRPr lang="pl-PL" b="1" i="1" dirty="0">
              <a:solidFill>
                <a:schemeClr val="accent6">
                  <a:lumMod val="75000"/>
                </a:schemeClr>
              </a:solidFill>
            </a:endParaRPr>
          </a:p>
        </p:txBody>
      </p:sp>
      <p:sp>
        <p:nvSpPr>
          <p:cNvPr id="3" name="Symbol zastępczy zawartości 2"/>
          <p:cNvSpPr>
            <a:spLocks noGrp="1"/>
          </p:cNvSpPr>
          <p:nvPr>
            <p:ph idx="1"/>
          </p:nvPr>
        </p:nvSpPr>
        <p:spPr>
          <a:xfrm>
            <a:off x="457200" y="1988840"/>
            <a:ext cx="8229600" cy="4137323"/>
          </a:xfrm>
        </p:spPr>
        <p:txBody>
          <a:bodyPr>
            <a:normAutofit/>
          </a:bodyPr>
          <a:lstStyle/>
          <a:p>
            <a:pPr>
              <a:buNone/>
            </a:pPr>
            <a:r>
              <a:rPr lang="pl-PL" dirty="0" smtClean="0"/>
              <a:t>	Założona w 2007r. </a:t>
            </a:r>
            <a:br>
              <a:rPr lang="pl-PL" dirty="0" smtClean="0"/>
            </a:br>
            <a:r>
              <a:rPr lang="pl-PL" dirty="0" smtClean="0"/>
              <a:t>Szczecińska Akademia Jujitsu to inicjatywa Witolda Fijałkowskiego (Judo, 1 Dan) i Wojciecha Stypa (Jujitsu, 1 Dan) założona w celu nauczania sztuk walki i promowania kultury fizycznej. Szkółka jest niekomercyjna, powstała na bazie połączenia pasji i wspólnego hobby.</a:t>
            </a:r>
          </a:p>
          <a:p>
            <a:endParaRPr lang="pl-PL" dirty="0"/>
          </a:p>
        </p:txBody>
      </p:sp>
      <p:sp>
        <p:nvSpPr>
          <p:cNvPr id="116738" name="AutoShape 2" descr="data:image/jpg;base64,/9j/4AAQSkZJRgABAQAAAQABAAD/2wCEAAkGBhQSEBQUERQVFRUVGRkVFRUYGBgXGBgZHR4ZHBwaGRYdGyYgGh0kGhwdKy8gLycpLC4tGSA0NTIqQSguLCkBCQoKDgwOGg8PGikfHCQpNCwpLDU0LCowNSwsLCwuNSwsKykvKSkyLykyKSwpLCovLCkuKSwsLDUsLCksKS0sLv/AABEIAGcAoAMBIgACEQEDEQH/xAAcAAEAAgMBAQEAAAAAAAAAAAAABQYBBAcCAwj/xAA4EAACAQMCBAQFAgUDBQEAAAABAgMABBESIQUGEzEiQVFhBxQjMoFxkRVCUmKhcqKxQ1Nj4eIk/8QAGgEBAAMBAQEAAAAAAAAAAAAAAAIDBAEFBv/EAC0RAAIBAgUBBgYDAAAAAAAAAAABAgMRBBIhMUFRYXGRweHwBRMigbHRMoKh/9oADAMBAAIRAxEAPwDuNKUoBSlKAUpSgFKwTWrxTiSwQvKwYrGpYhRk4HfAodSu7Ir3FOLTQ3TLLNHBCygwyNGGQn+ZGYsMP5j1H6VHXXMKsB9a7uQx0DoRiJGbONPUwDnP91Tk/FZWQMYYUjIBDzTKF9QfCGB/evjwSxJE83VV0uN9MIYLqAKl0dmySQBv2yM1S7t6G2LjFZpL8eSevO5r3U8NsV+XJE2xa3TVKX7ZDqM6W/8AJkb4zkVbFO1UPhC2aFYvlpVV1ZzLMwAAXu7/AFMp4ttRAOanuBcQDyMkTmaADIlOTpbP2CQ7SjG+RnGME7iuwZGvT6X05ZYKzWAazVpjFKUoBSlKAUpSgFKVg0BmlQ/AeYVunuVRSBbzG3LEjxMqqSQPIAtj8VMUApSvJNACaguYObLa2ys75YjPTA1MQfUdgD718OcebFtIyMgysp6a53z2BIG4Hff2rlXAuEm9uCjTKjtlgXy2s+YG/wB2PLPYe1ZqtbK8sdz1sDgFVi61ZuMF/pZZbiyKhpIFtoe6oTruJR/SiZPRQ+uxI7Y71Ics8wLeXiEv0EgDdK2wNLDTp1a87soO642HbzNRE3JNnCfr365G5WNQW/YFj/irdynwC1Fq/T6kkM256wABAGNSjAwCPP2qFNTctbI04mWHjSbi5NvROzsr9L829o5zxXmEi8keMRugd+mHRXUDUSCAf7iSD/cfWrLbfFNGjC3EDZBU5ifSNt84JBH6ZINSltZWkcjpHw2R2jOGysbH2OXk3BHY1Bc68QtGiKfKSW9wMFMxrHtnfJU4Ze/5qtqcLyzI1Rnh8TKFL5T41ur99kXrhHOMFzpELZJ+5CQrr76D9w/TNToNfnBHIIIJBG4IOCD6g+VdP5A566mLe5b6n/Tc/wA/9pP9Q8vX9aso4nM8stGZcf8AB3Qi6lJ3it1ydCpXlazWw8AzSlKAUpSgMZrDGoTmXh11OqpbXItlOrqSBNcp7aQmfCoznJ3Ppiq38I+Py3PDpPmJDLJDJJHrY5YrgMMnue53rh2xn4MSF7K4lPeW7nkP5Iq/5qh/BMAcIjPrJMf95q8uMg42PrRB7nvNR3H+LrbW8kzb6BsP6mOyr+SRXP7Tnu64dem14wQ8UhPRuwoUYzsWxtj18188jBrQ+JHMjy3DW4ZejGVIA/mbSDkn87AbfrVdWooRubcDhHiayhxu+4ql7evLI0kjFnYkk/qew9B6CvEEDOwVRknsBv8A4G5/SvdhZNNKkSDLOQqjy39fbH/Fdf4Z8ObSNV1IZHA8TFmwTjc6QcAe1eZSpSqu9z7DGY6lgoqDWttEiu8v2gjhEEyrk7ta241TSnyNy+cIv9uVHr6VOpezOt+swRVjhCrEu6oWSRiC2PEdOnfYeg23k+MkWdnIbWJQwUiNVCqus7BnPYKO5Y+Qqk2nHkYYe5kfqQrFeSJbuVcrka42A8GQSpJXcb4B7ehZQSuz5XNLEylJR96Fh4YpDpbXDssyLm1uB90ke3hOdmZezIc5AB968cz3lpH0/wCLiIbkQyASeLsWBUAlPIkZI3286lYL6y4hHoDJKFIOg5VlI7EA4YY9ahedfhit7EqwzNBoKkIR1ImKghSyk5DAEjUDuMAg4GLErrqjNOpKMr6xl4eH6Khx2HhLnVaX0as7ACLDyLknAA0qWXc+4qK4vy7cWjfWjZd9nG658sOOx/Y1aeY+XzHfcFE3RaQzydRoohEh0hHUadycEeZ8z27VdeO8Ul1GGKxkuQRuzNFHCc+RZiSffCmqZ4aEtVozfhvjFejaM/rj27+JE8gc6fMr0Zz9ZRkN/wBxR5/6h5/v61dga5LLwa4s57dk+Xhd5NQjWN5SwzvELt9lOO/gQBTnJxVr4XxS8+Xurhx1RI5NjCijPTxiMs2xAckE5+0Ak+gtp3StJ3ZhxahKfzKUWovb07C4ZrNRnLsE6W0S3cglnC/UdQFBY+QAA2HbON8VJaqtMZmsZqE4xx2eN9FvZTTnAOvXHFEM+Rdmz+ymo2Wy4rK0Tme2t1EimWFEaQmMEFl6zfcxG2yqN+9AVX4hc/CS7/h0UrxJ9txLEpklYkbQQqP5myAT748jmE5B4svDZeIWdxqid9JgRvGxYqwCkoNJbQUyRgbH0q98wcmWqytNEvTnmYtIyxG4d1xhgqk4jBJBL7dseeKiLbh7rPHLNw1GnS1CRuqPjqKuNDHVoX6ZPlt9oZsbcJXRQuW+PXEHD7MTeHhz3DpOY2YStnBYMw3VO/hG7BW9RUjzD8Rma9S6guPoWtwkUdsmrEkOk9SY42Ib7Vz6jHnV1+XMcctsvDUe3aMyRxrAyq8wwcOCxCbYIzvtgEnYe44ZOg0bcKi0SGLrRJEArgldTjJGSu4CHxbZyB3WF0R3MvPVhfy/Ku8RtFR5Z7h9jsNKC3OQS+o9wDkDGDk1zjhd/dgLAJIoGiVGU3HSjLxt26jS7lVjIwg/lPY11O4eWMyt/C4ozHoSKXEbKsSsyFlIAbWBp0pncHbHnzF+M3K6leMSMGbEkiJLIMMc4kYFh22APnnbtVVSSjubMLRnVvkdrd/kT9xzHLaXVn8pBHIJAVWQRLGbtz4couMxxB2GCMFgpOSMVnhvxfvUSI3IBjF0UnuQgIKDBaJFG2oDJz3xp9zUh8P+J6uIR9c6y3UKGTDFZGAyyk7qSFxXVLngULxhDHGAG6i+BfDJudYGMasknPvSlNTjdaEsdQnQqZKjzO25zLiXPjfxOAXqSQ2LxySJFImpptQIQvEuf5gNKHfJBO52g+c+fpnmYwubUWLxFLUE6pWLHWZNOwCKACu4GojvXX2ubOe4UEwyTwsQgbSZEbz053H6j0qLj4tYSCYtb4SXUk8jQYR8HSRJIARsfWp3RmUJ7WZpXdpacTtnubUFZEBKTINJLhQxTO2vGwJ8j57GtLlPmWW4v7SOV8hbN59jjXIzhAWA2JVAfyxNX7h9lFFEscKqkajwKoAUD2x657+9cR60sU8c9ouuaxeVTEPumti7FgABuVyc4ycMDjwmoO0Zp9TRDPVoSW+Wz7k7+h0Tn6PF1wqY/al3pJ746iMB/kAfkVVb34mz23ELhrtJI4zb5s7Yjd2LDQzgdmbSxOT4Rt3ra4pzzaXXCvDcKZ45IpFjchZgyzKVGk41ELsSMjvV14xIGu4Yo1QTlHczFFZoYgVVimR9zMwAHbZiQcYNpj7Dkl38TZn4QmGMt0rlpbhlGLcuzhBGcYMhXOnGdK5Pltu2HP0kV1Ymd3htH6lw5bBaR2U51KmSEDkaVO51Bj5Ymvidyda2vB52ijAcMjBzu2S65x5LnzwBWz8OrFHlmSaNG+X6BjDKrdOQJoZlJGzHQMn1HtUG7NF9ODnTnLhLz9SA4JxK4m4teG6vns1WNCR9OI9M7ouiQusbBTk92ySM969tzrMb1EN3c29mrRi3mNuZRcjIy0krAbOexG2PL16vdcvW0kglkt4XkHZ2jRmGO3iIztURzVw9rmeztwp6QlFxO2DpCxDKIT2y0pXb0U+lTM97lK4h8TJrbiUzXSSRQm3b5S2I8UjFwEZwN1ZtLd/tG3epj4U88m8hEUrvNcfUkmfThI1LnQpbYZI+1RnbPpV8exjZ1dkQumdDlQWXPfS2MjPtWLDhcUAKwxRxgnUQihQT6nA3NDjaNqlKV04MUpSgPnLEGGCM9jg+oOR/mua8ycjhDduqazKDLDgkFCG1SLjs3h3HsGFdNNfKa3DYz5EMD6Ef+tvzUJwU1ZmjD4mdCWaD9rU/OsMzIwZSQykMp8wRuDXeeGcejks0uGYBdGpz2CkDx/pg5qhfETkxlkNxbxsyMC0oGCFPqF74I747YqB4BxX6fys0gijMqy5dWZMjurqMeEnB9MjfasFNujJxex9Ni4w+I0I1Ybrdbu3PaXWCLXbFSgM95JJcIpBzCjbCU43XSgHYgliB618luula8VCsSEb7ttXjjjDHA21E6j+pr5QR6bRrsvKbiV36EgbTI6ZITUv2FdILacYAqRsZrX5W7mlle4V9DXCugUggKFUxgDHlt/mtK8jyGrcNq68brRfhHocYnQxwCS0RWj1xTnWFMYwPDFnAYDBxrxgjHnVZl4bZoP8A8d08l2zaA4BIJkOlsaVwpwSQQdiPOteXlae/k6tvEIrYgCEO4wqj+lRnA1ZOPep/hvKEdlp6l6qTZ1oPpqurBUHS+WcDJ8x3Paq/qk9tOpqapUI/z+p7xX4la/3RbZuWrV2Dvbwu431tGhbI89RGSfeojmOCeC+hvIYWnjEb29xGmDIFLB1kRSRqwwOV74NTfAb1poI5HADMDnGQDgkZAO+DjIzvg1IkVs4PAaabTKZzFbPxERRiKRbZXWSTqKY2mZTlIgjbqmrd2IGy4Gc7euSOG9K64h3x1VXJ8zp1sfyXq4aa+UNoqlyowXOpvc4Az+wH7Vxq7RZCq4wlDr+7n3pSlSKRSlKAUpSgFKUoBSlKA8OK51zha20t0kRUGTIaWRM9XR5RKi/fI3kceEbnFdGYVG2/CIbcO8aAMcs793Y9yWc7mq6kcysacNV+VLNrfi2hSOZWS6tbKZUaMtMsCR5yoTXghl7HZB/xuK2uK28S2vFVgQKqaAQCcFwqk432G4GPavpZ2hPD+GhcCQuGRmGVV2WQ6ivdsZJA23AztmvFrZdOy4ku5xM27bltKxZJ9ycn87VS1z1XkehnVlG+ilov7ehGcU4ZHBanps5jkjFzADI2EIaIupXOGGGBBOT935urQB+IHUAdEAK5GcFpG3Gf9Iqvcx2VtBaTxRSAyeFFjaQMYwzr4UU7qpz29h6VZBtxD9bc/wC2X/6qcUk/AorVHJX158iZAr1WBWavPNFKUoBSlKAUpSgFKUoBSlKAUpSgFfORMggjIOxFKUBXOE8vzRmGN2UwW5ZoyM62zqCIw8gik7+e3bFbE3K4M7uHYRylXmhwCruuMNnuvYZA76RWaVDKrFzrTbv76mjx3hfy8pu0RZEyGuImCntgdWIt9rqAMjOGA9a3OBy/MyG6AIjKdKEHGSurUzn0ywAA74X3pSo7Tsu8vbzUM73vl+xP1mlKtMQpSlAKUpQClKU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16740" name="Picture 4" descr="http://profile.ak.fbcdn.net/hprofile-ak-snc4/71096_139788029403115_1056782_n.jpg"/>
          <p:cNvPicPr>
            <a:picLocks noChangeAspect="1" noChangeArrowheads="1"/>
          </p:cNvPicPr>
          <p:nvPr/>
        </p:nvPicPr>
        <p:blipFill>
          <a:blip r:embed="rId2" cstate="print"/>
          <a:srcRect/>
          <a:stretch>
            <a:fillRect/>
          </a:stretch>
        </p:blipFill>
        <p:spPr bwMode="auto">
          <a:xfrm>
            <a:off x="6623720" y="0"/>
            <a:ext cx="2520280" cy="2304256"/>
          </a:xfrm>
          <a:prstGeom prst="rect">
            <a:avLst/>
          </a:prstGeom>
          <a:noFill/>
        </p:spPr>
      </p:pic>
    </p:spTree>
  </p:cSld>
  <p:clrMapOvr>
    <a:masterClrMapping/>
  </p:clrMapOvr>
  <p:transition advTm="9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254147">
            <a:off x="-725619" y="491003"/>
            <a:ext cx="8229600" cy="1143000"/>
          </a:xfrm>
        </p:spPr>
        <p:txBody>
          <a:bodyPr/>
          <a:lstStyle/>
          <a:p>
            <a:r>
              <a:rPr lang="pl-PL" b="1" i="1" dirty="0" smtClean="0">
                <a:solidFill>
                  <a:schemeClr val="accent6">
                    <a:lumMod val="75000"/>
                  </a:schemeClr>
                </a:solidFill>
              </a:rPr>
              <a:t>Taekwn-do SZCZECIN</a:t>
            </a:r>
            <a:endParaRPr lang="pl-PL" b="1" i="1" dirty="0">
              <a:solidFill>
                <a:schemeClr val="accent6">
                  <a:lumMod val="75000"/>
                </a:schemeClr>
              </a:solidFill>
            </a:endParaRPr>
          </a:p>
        </p:txBody>
      </p:sp>
      <p:sp>
        <p:nvSpPr>
          <p:cNvPr id="3" name="Symbol zastępczy zawartości 2"/>
          <p:cNvSpPr>
            <a:spLocks noGrp="1"/>
          </p:cNvSpPr>
          <p:nvPr>
            <p:ph idx="1"/>
          </p:nvPr>
        </p:nvSpPr>
        <p:spPr>
          <a:xfrm>
            <a:off x="0" y="1628800"/>
            <a:ext cx="9144000" cy="5229200"/>
          </a:xfrm>
        </p:spPr>
        <p:txBody>
          <a:bodyPr>
            <a:normAutofit lnSpcReduction="10000"/>
          </a:bodyPr>
          <a:lstStyle/>
          <a:p>
            <a:pPr>
              <a:buNone/>
            </a:pPr>
            <a:r>
              <a:rPr lang="pl-PL" sz="2400" dirty="0" smtClean="0"/>
              <a:t>	Szczeciński Klub Sportowy Taekwon-do jest najstarszym klubem Taekwon-do działającym w Szczecinie. Powstał w 1996 roku z inicjatywy ówczesnego trenera Grzegorza Puzonia (obecnie IV Dan) oraz Pana Zbigniewa Iwana.</a:t>
            </a:r>
          </a:p>
          <a:p>
            <a:pPr>
              <a:buNone/>
            </a:pPr>
            <a:r>
              <a:rPr lang="pl-PL" sz="2400" dirty="0" smtClean="0"/>
              <a:t>	W swej ponad dziesięcioletniej działalności Klub odniósł wiele sukcesów sportowych i organizatorskich. Jest ważnym ośrodkiem sportowym, wychowującym dzieci oraz młodzież poprzez kulturę fizyczną. Jego głównym zadaniem jest popularyzacja Taekwon-do oraz sportu na terenie woj. zachodniopomorskiego. Obecnie w klubie ćwiczą dzieci oraz młodzież i studenci. Zawodnicy Szczecińskiego Klubu Sportowego Taekwon-do biorą udział w wielu zawodach międzywojewódzkich i krajowych. Wśród naszych zawodników są członkowie wojewódzkiej kadry. Klub jest organizatorem obozów sportowych, wielu pokazów oraz imprez propagujących Taekwon-do.</a:t>
            </a:r>
          </a:p>
          <a:p>
            <a:endParaRPr lang="pl-PL" sz="2400" dirty="0"/>
          </a:p>
        </p:txBody>
      </p:sp>
      <p:pic>
        <p:nvPicPr>
          <p:cNvPr id="118788" name="Picture 4" descr="http://www.firmy.stetinum.pl/bindata/extranet/company/obrazki/EXCOMPLG7ce440010b9253ce0b0e4847738ec135.jpg"/>
          <p:cNvPicPr>
            <a:picLocks noChangeAspect="1" noChangeArrowheads="1"/>
          </p:cNvPicPr>
          <p:nvPr/>
        </p:nvPicPr>
        <p:blipFill>
          <a:blip r:embed="rId2" cstate="print"/>
          <a:srcRect/>
          <a:stretch>
            <a:fillRect/>
          </a:stretch>
        </p:blipFill>
        <p:spPr bwMode="auto">
          <a:xfrm>
            <a:off x="6948264" y="0"/>
            <a:ext cx="2664296" cy="1776506"/>
          </a:xfrm>
          <a:prstGeom prst="rect">
            <a:avLst/>
          </a:prstGeom>
          <a:noFill/>
        </p:spPr>
      </p:pic>
    </p:spTree>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546475">
            <a:off x="38586" y="328728"/>
            <a:ext cx="8229600" cy="1143000"/>
          </a:xfrm>
        </p:spPr>
        <p:txBody>
          <a:bodyPr/>
          <a:lstStyle/>
          <a:p>
            <a:r>
              <a:rPr lang="pl-PL" b="1" i="1" dirty="0" smtClean="0">
                <a:solidFill>
                  <a:schemeClr val="accent6">
                    <a:lumMod val="75000"/>
                  </a:schemeClr>
                </a:solidFill>
              </a:rPr>
              <a:t>TORNADO SZCZECIN</a:t>
            </a:r>
            <a:endParaRPr lang="pl-PL" b="1" i="1" dirty="0">
              <a:solidFill>
                <a:schemeClr val="accent6">
                  <a:lumMod val="75000"/>
                </a:schemeClr>
              </a:solidFill>
            </a:endParaRPr>
          </a:p>
        </p:txBody>
      </p:sp>
      <p:sp>
        <p:nvSpPr>
          <p:cNvPr id="3" name="Symbol zastępczy zawartości 2"/>
          <p:cNvSpPr>
            <a:spLocks noGrp="1"/>
          </p:cNvSpPr>
          <p:nvPr>
            <p:ph idx="1"/>
          </p:nvPr>
        </p:nvSpPr>
        <p:spPr>
          <a:xfrm>
            <a:off x="467544" y="1916832"/>
            <a:ext cx="8229600" cy="4237931"/>
          </a:xfrm>
        </p:spPr>
        <p:txBody>
          <a:bodyPr>
            <a:normAutofit fontScale="40000" lnSpcReduction="20000"/>
          </a:bodyPr>
          <a:lstStyle/>
          <a:p>
            <a:pPr>
              <a:buNone/>
            </a:pPr>
            <a:r>
              <a:rPr lang="pl-PL" sz="4400" b="1" dirty="0" smtClean="0"/>
              <a:t>	Klub Sportowy Taekwon-do "Tornado"</a:t>
            </a:r>
            <a:r>
              <a:rPr lang="pl-PL" sz="4400" dirty="0" smtClean="0"/>
              <a:t> powstał w czerwcu 2000r., natomiast działalność rozpoczął od września w SP nr 63 przy ul. Grodzkiej w Szczecinie.</a:t>
            </a:r>
            <a:br>
              <a:rPr lang="pl-PL" sz="4400" dirty="0" smtClean="0"/>
            </a:br>
            <a:r>
              <a:rPr lang="pl-PL" sz="4400" dirty="0" smtClean="0"/>
              <a:t/>
            </a:r>
            <a:br>
              <a:rPr lang="pl-PL" sz="4400" dirty="0" smtClean="0"/>
            </a:br>
            <a:r>
              <a:rPr lang="pl-PL" sz="4400" dirty="0" smtClean="0"/>
              <a:t>Głównym inicjatorem powstania klubu jest </a:t>
            </a:r>
            <a:r>
              <a:rPr lang="pl-PL" sz="4400" b="1" dirty="0" smtClean="0"/>
              <a:t>Grzegorz Puzoń</a:t>
            </a:r>
            <a:r>
              <a:rPr lang="pl-PL" sz="4400" dirty="0" smtClean="0"/>
              <a:t>, który wcześniej przez 4 lata pełnił funkcje instruktora oraz V-ce Prezesa w Szczecińskim Klubie Sportowym Taekwon-do. W wyniku tarć i nieporozumień pomiędzy nim a prezesem klubu postanowił on odejść i założyć odrębny klub. Jego inicjatywę poparła większość zawodników klubu i kierując się jedną z podstawowych zasad Taekwon-do mówiącej o lojalności wobec swego instruktora przeszła do nowego klubu - </a:t>
            </a:r>
            <a:r>
              <a:rPr lang="pl-PL" sz="4400" b="1" dirty="0" smtClean="0"/>
              <a:t>Klubu Sportowego Taekwon-do "Tornado"</a:t>
            </a:r>
            <a:r>
              <a:rPr lang="pl-PL" sz="4400" dirty="0" smtClean="0"/>
              <a:t>.</a:t>
            </a:r>
          </a:p>
          <a:p>
            <a:pPr>
              <a:buNone/>
            </a:pPr>
            <a:r>
              <a:rPr lang="pl-PL" sz="4400" dirty="0" smtClean="0"/>
              <a:t>	Od sezonu 2001r. zawodnicy tego klubu rozpoczęli starty w nowych barwach mocno zaznaczając swoją obecność na arenie zarówno lokalnej jak i ogólnopolskiej.</a:t>
            </a:r>
          </a:p>
          <a:p>
            <a:pPr>
              <a:buNone/>
            </a:pPr>
            <a:r>
              <a:rPr lang="pl-PL" dirty="0" smtClean="0"/>
              <a:t/>
            </a:r>
            <a:br>
              <a:rPr lang="pl-PL" dirty="0" smtClean="0"/>
            </a:br>
            <a:endParaRPr lang="pl-PL" dirty="0"/>
          </a:p>
        </p:txBody>
      </p:sp>
      <p:sp>
        <p:nvSpPr>
          <p:cNvPr id="119812" name="AutoShape 4" descr="data:image/jpg;base64,/9j/4AAQSkZJRgABAQAAAQABAAD/2wCEAAkGBhQSERQUExQWFRUWGRwaFxcYFR0cGxgaGBwcHxwdHiEXHyggGx0lHBwdHzEgJCcpLi0sGB4xNTAqNSYrLCkBCQoKDgwOGg8PGC8lHyQsNTY1LDUpKiovNiwwLDAtLjQpKSkqLCosLC8tNDQtLykvLy0sLSo0LC8vLCkvLC8uLP/AABEIAJIAlQMBIgACEQEDEQH/xAAbAAACAgMBAAAAAAAAAAAAAAAABgQFAgMHAf/EAD8QAAIBAgQEBAMGBAUCBwAAAAECAwARBBIhMQUGQVETImFxMoGRBxQjQlKhFTOSsWJywdHhgvEkQ1NjosLw/8QAGwEAAQUBAQAAAAAAAAAAAAAABQABAgQGAwf/xAA8EQABAgMEBwUGBQMFAAAAAAABAAIDBBEFEiExE0FRYXGBkRQiobHwBlKSwdHhFTJCU2IkVIIjM3KT8f/aAAwDAQACEQMRAD8AnUUVtWAkXtpWqJosMATktVFFFOmRRW1IdMzEKo/Mdvl3qvxXMSJpCuY/rb/QVQmZ+FL4E1OxHbMsGbtDGG2jfeOXLarBMMxF7adzoP3rXJLEnxSr7DWlnFcSkkN3cn51FZrb0Di2zGd+QAeK3Ur7FSsMVjvLj0H1TQ3GIB1c+wFa/wCOQf8AuftSm/EohvIv1/2rH+LQ/wDqL9ar9vmzjePREBYFjNwIHxfdOK8UhP5yPcf7VvR1b4WB9jSbFiVb4WB9jW1WttU2WtMsPeNeIXGN7IWbGFYdW7wa+dU3kV5S7h+LOvW47GrTDcWVt9DRaXteFEwiC6fBZK0fZCalgXwDfb0PTXy6KdRQDRRkEHELGEFpoc0UUUU6ZFFFFJJU2I42b+QWHc1J4VipZRMFTO4S4a4AQAi+nW9wP+9UNXvKuJQO8bzOiyIyZVBIZmsBtex07a2ArCmdjxX9558gvcvwSRlYFIcEEgZkVJ4nPllyUD+NSdx/SKtMPimjQSTka/BHaxb1PYVBwOFEa+NKNjZEPVhvcdgag4vFtIxZjcmmE5MAYxD1K6GxpB5o2Ayg13R4YeK3cR4o8xux06KNhVc84DBACzt8KKLsfkP71nhIHxEgih6nKXtfX9KD8726bDrXReBcgRNh5GwzupK2HiC0hmjPmEvdSRbLe2tMyCXd5y5TlqslhooAGGFdQ6Z+uCT+GclYrEiI5o4xNmyKrBmKp8TMR5UAOltTc2q5n+z6GItG8TPiI1E3mkzriIlNnCg/A47W/vTPJxWFoocVHJFhpoCyyRvopZtJIyF1JJFxlBO2lV0nO0jz+MsALKhSPMxVVDEFjtmYmw0OSwFXoUAuwhtWVm581vTD+ROvcMuigYPg2G8R4RkYOqfdzYDOJ3G9hbNGp27G9MXF+XUgxS+FBG64pTEFYDLHIBfPb9OUG4GtwO9K0WJmUqUMUeWRpVyRaq7ixIMhbppWWMxuJkdJHxDF49UOVBlP/So/7VcEjHpl4hCXWrKh2DsOB9b07r9l/DzEqPh1cgayHRyepuv/AOFKPNP2TLCobBPPcn+WQJEA3JJYggD3qfhOfcYtswhmHs0bfUEj/wCNbuNfaMJIDEI3geSyF2IyoGIBIYbmxNgbH0rjEgPDaubh1VmWnBpaQ4lHV20PyK5diC8VjIFKnaRDdfmD5l+Yt61sVr6j612DGY3DRIVw8ImaKLw3bLmSKLrn798g8x9BrSDxf7P2iwSY2BlGYB5YLWQ5z5fD/RoRodKHvlwfyrVyduOabsfEbdfMDP1mqrDcSZdL/PetjcXlHUf01VQThhpcEGxB0Kkbgjoa35ulcRMR4YuteRuqUafZsjMnTOhMdXXdBrzUz+NSdx/SKP41J3H9IqDRS7bM/uHqVD8Es7+3Z8I+infxmTuP6RRUGil22Y/cPUpfglnf27PhH0U7gvD/AB8RHFsHYA6203Pzteuo4rCJgsziHDLGE/CZUPiZzfNcknQD+49aROGcIlwksGKnjPgAq5cWbRx5dL3vcjpU3nnmYYgjJcIwFgRY5e5Hcn9gKUOjGknNV5tr5qOxrDVlMdla+dPBLXFeIGaQsdug9KiYTASYmXwogbC3iMPyhjZVH+JibCtOJlKroLsSAo7sdAKeOV+GlMKsCmMiaYLLIj3nWa91kA2yKw0X9Iv1qUFl43imtWb0DBAhGhIxOwfUq7k5f+7xRYeSCJIGIRJoCfEgkY+V2Zhdrta7C2vS1U5x74a8aeIuJDedRMfCbX+bIp1UtvkBBbc2FXHNXEsVCkcUssTyk3jCIdcv/mSX0Cqfyj4msKW4IMoOpJJJZiblmO5J6k0blZTTG87JeeT9o9nZo2UveHFYR4XXM5zvrqQBa+pCgaKPQfvvVRx/jUiFY4BdiwUtluFJtZR/iI1t2pn4Lh0xEjIZMgUasBcBidAe1TDgEixccTIqygBwFBsfjXMD+awIuT3qxNTTYbdHB6hUZKQiRImlmc9hz5jZsCU/uONw06xy3xCSC+dBolvivppa4+VScXPd0jGga5PTRdbD3pm4tiBEmRZN2Nltc66nXsBm/ak3iOKtNHYXK/K5a1h+1/nVVsy4S5vHC8By1jp6xRiBZ4iz7RDZjcedWBAo07MHZHbwV0B0rxkB0OtapWtGSbCwrZG1wD3F/rrR1kSrrhGNAVj4kC6zSg1F4ivChB5rUsksMciQuRHILOgte1reUn4dPy7HbTerzDcQbHAOchXDBfDwfSW1lLNm2IJsAb5ba33qqqFiVyMJEsW3K2Bvl2YA6Zl6dxp1Fh85JtppGYbvXootZloxA4Qn4jbmRt5U16h4b+fuUVgKyxECdzc4dTe8QW9r7khrgNbqFpThmDKGGxrqfK2BSXETNBiJCfBiLzaNnd8xJOcbWtZRYCuec08HGDxjIJFkVz5iosElNzYjYFlF7DrWejw7wva16BZE7oYggONWnwJ8gcuOKgsba1lXhFeQgm47b+w60PIWxrRZUVP4VwOXE5vCUHJbNc2+K9v7GikGOOIC4vmYLDdc8A8UwcM5gSXh8mEmJLhl8E6kkFr/ACy2+hAtpSzxKfPIx6DQegFdC4+Y4eHYZUVVLxqxIABOVAbnqfM9/nXNCa7xKigKpWeWvvxGNoCT1yPWincsYRpMV4v5MKFZmK5wjSHKrFR8WUZmt6U/YthNkmWA4ddI48YD4UmaxAbw+sXoelbPsWwAGCkn6zysb/4U8qj9j9an/aTh4xBny/iyEQq1z5Vc+cgbAhM2u+tEYcLANCxc5OB8aJFO/HcPXDcklMSZmaZixzgBCx1Ea/Bf1Nyx9W9K9cmxsCxJ0Ubk9h61mF0tXnDOGPPL4AcoSCySXsdxce9ia0EYiXY0DIA9dVfHmsXLMM495JxJFR/GtSBvGGGdK7CnnhEsMUAjwyiRr5WTZyx1Oa40G+p0pZWLEScQxETTRouHCPGhGZQ0wPlDHUD0tamrBcPaLEzsXJTLGEULdvDUW33uXveqjlQE8T4oxBYgQAZrBtEJF+3vQOmpaepJqc0qccjmbExLlVJrEZSLLlOuYnqPWpmJ5NEkQcOfGtckHylhoEA6a9aYeacdh5DG8jCKVM9g9g6strafm1OnQgmkeDmiWJyWHmDtmjv5bEfEtvha/T171WikYgnDOmrKmSLSj4zizs7e80UrQVoXVoTT8tdRw1qBG0krCJzsfNpr5Tre256UwXsNai8O4TM5acoEMjXJbyqqnt6npWvi/DcQ6ZhE3hqTmNxZrdf8vrV+TmWwIT3uxed+rUh9sSonp2FLMLWQRWpAwDji40GdaAA5a6qVDiQwJG3fobb/AC9ag8NmEkkj/wCUD21v9TrVYvEHEYQWCjy3tr6i/wA+lb+ByWkK/qH7r/wT9KdloiPGhNO3HicBTcF2jezZkZOciDMijcam4CCa4DEgYgYahmmbgnEZIBPFEUQuucSu2XJGpvKFvoWBbML/AKm7VE43w04jCFlRYoQt4gZkLlr38WTXMzFgDYdD60PKI3ilIBEbqzAi4KbPe+/kLU6wYGee80KYWOK58ONoQxkVSRdmHw5raW2FqedhaOLhrQmy5gxZehOIwr5c6LjWEmzordxr6Hr+9SMDi/Cnjk3sQbEXvb09r1jiYwmJxCBcoEjMF7Z9SPYNmHyrTidAD2IoC9t15C9Rl4unlmxDrGPkV3vhfLeFjBeKJVEgU6XsRqR19a8qt+zvirzYUAsreEFTYggi+hOzDJk6d73oolDuloICwU1pYcZzHuJIO0pU50xH4OFXthYj/Vp/9aQ8S1kY9lJ+gpn5i4xHiEiyX/Dgija4t5lzXt3Gu9K+LH4b/wCVv7GhrzV63Uox0OWIIocV0/k3j0sHDsLHDh/EGREzmQKPFmswBG+XzC59aw5w4s8pwySoEkjkkzqrXW6ooBB7ESda1cpcHimwkDHByTP4UXnMgVNEAGXUbW7HXrUXj+FSKSJEjaIhpc6M2axcRkFW3KkId9bg0alq6Ztdq81nbvZn0zofLj8lWcRxGVNNWbyr7nSt3CABPhw0gRo2FyTYeZSoP129bVq4hg/EW17EG4PqKr+E8LknaUkMwQXbXVnHwAX7EZte1dbUmjLPLog7pFBs38605KViSMCbku68B7CSRTGpoG0Pult4f8jU5BddjLO0JuV8gZiQQTkJuCPXeknmCGTA8Q++ux+64orHK67xEfAxG1iNLnYX602YKYvEDdpPDVCxvqwZQX16kEX+RFSuKRxYnDzLKpaHW9j8S5b3He2/uKrKQSpxvl1pMRC7zJilW7RqE/FI3HmGjAC+uhsetUGE5bz4x/EBCDNJbQ6g/C1t9TsPbemPk+GTB8OfxJC3nZMOT+WNmCrvtqb/AEqemACEsulkygdwNb373qrFhNv3zn4dFflpqLCa5sM0BwKonYh3mxQfJGueIZRtcDKANL6je9qu8ZIGCwuNZASy2uAi/Fc7enrUnE4kYiNAgGfIDEX+Fn/Se19iPaqmSQqjSKQGY2meZyFiC/GoB27Adb3vU3toVwY6qReOynOsYACRr5AvZzcX/wAVrD5VI4Tw0qc7aG2g7e/rXs5R8bIdCNSlugB8vzAq0q7ZciwuMY6jgN+dSl7QW1FgS0ORhil5lXHaDXAccalacYl42HcGmLhvEWaACPEzQx5QXAw5fKSis5SQCwXzE67Eml/EtZGPoaZMNhMRNHhoXhJwyQxN4aSoGnOVdXuQQgPTqd6uWnm1ALDOD67vVCuf8yyxNjGaAMIjDGELAgsFLDPrqbnW/XWqvFjyN7Uwc9Yl34gweIQlIo1CAg2W7ZdtPpS/izZG9qzUb/c6L1Wyj/Qj/LzK6z9kEX/hZW83mkHtoo27+tFcwwWMkVAEkdRYaK7AbdgbUVNkyGNu0VGasR8xFdF0lK7vuvY/zD0rSwuLU9cd4VC2BjxMcbeLlTxJM91siqhuM5FzpYAXFtQKRiKruaWmiOy0dsdpcBTGhG8LoX2ZQ4mfAxiLE+CkWaJgEDnMrsdM2gGRlo5w4a8IBkJkbxFkE7MCzrbw2UqAAgXOCAL9TS1yFxB0lmgWf7uGInD6WsvllFjoTYqR/lp25j5aRViAaXESzsYizy3ujK2e35VAGug6CisN9CHheezUvdc+A7eMtXHglq9SeCcbEbTiQBY418QyX0A9fXtUHD5hdJP5kZKP/mXQn5/F7MKjcycQRcKIiodpGOVBfM7DRAba2uf2q9bsHtUo1gyc4dM1mrEeJeZe17am6QNxqFGi5Z4jricHIyRTEyKgltlVm8uZdV17dOtSsLzbjcDEy4xAYXJRcjpmB65V6jr0q4wf2USxYZGhxcsc5T8VNDG5O4yttr0pa4tBNh8G4xABlUlB5bqNbAjMtgba3Uj9qoF4hgDkjtLyveYOJjE8MyobgQeKUJs2jhjt2A6VWci4fF5gDiCqKl/CY57ZvhBudNLm19KWuX+ZWw8ZXKMgtcsSdTqbX6nYAetNvK3LI4piPGlTwcPGNEUkSTE/mcrsNB9LDrTRmOewtY6h20rTknabpqU4QRSrAIC0boM2rIc2pJFiGFiCd6hRcuLcGR3lNgGzH+ZbYv8AqIpkblwqPwpTpssnmH1FiP3qqxOJMTFZUZSBe6gsth1uu3z1rLTjbWYKF14fxA+QBV6EZcmowO9KvGsKPvQyoESFABZbXzC5OnQXtUbCY0SZso0Btfv7U9RuCAQbg6g96Q+H4crnzfmdm+tHvZiffGpLNbQNxca1JOO0YIdbsGE6A+YimrgGtYMgBWrsNZzNTgK5YBZcR1Qr+uy/1G1/lenfh3FJYcs8+El/l5RJEQ4EYJZboNVIFr77Uq8IWOTE/iB3SNWskalmZ3UqLAdFUliehKVcR8Wn+5y3xEf3fDqRIxRlxAVRojKdFYjTN9KNz8S9FoNSp2RAuS5e4ZmuvLkkHmTi4xWPxMyghTkRb72Vf+f3qp4gfJbuQPqaywIOTMRYuSxHbMb2+QsPlWvEm8iL2ux9hWfiOvRCV6fKQtDJsh6yPP8A9XQ+WPs/GLwqS+IYyWYHy5swBsN2FrajSvKceWeIYbDYWKFsRCHVfOGlQEM3mYEX0sSR8qKtMhQ7ornxWbj2jPCK7Rk3amndGVd4XI+IcWkmyeI5YIoRR0VV0Gg0+e9Q71LTHsLbabaD2qPiZbktYC+9qH1qc1s2C6KAUC1jEtC8c6C7RG+Xo6nR0Poy3FdQ4RwVsY0c2HIw2GAPhtGxJdXXXKreWMgeQne4Ncwpn+zjnD7jN93mNsNM10Y7RSHoeyN+xq7LvB7hWbtuUcP6mGNx+vyKYebOURhEWeEu0ajLMCbsFHwyeuW5B9Df8tVfB+WpYsV97SSGUlQI/EU+RT+krpe3WuuMoIsbEH6EGub8x8vyYJi2HZjh2ufCU3eLvlG7R+g1X2q3HbHjMbDhRAyh1io+yxVGQnujXLxIxpmrOTETtA8NovMpGbO+a563tp8q5txfkuVTefEx3cHM5VyDl1LOfhU7C/X51ZYji8jlcsr2vpZtyRo2m4BoxONWeRPvPnSMMDkJCnNa2cbMfaqLpW0YbquiNc0bAActVRRdoc3LvA7pBO3jTGnrEDPBVHC+Qi0QxCYmPIVJDNEfKBfzAH237Uy8o4UqsghlWWxAdjnUG6hht8V73v61rwUsJwC4WSZomVcrEAqevYG62r3lFosLHJH4qeZrqwYvckBQT5dAbDQnc27UKizk3DETEhwdQC5qrnljhsRBsOG+6QKgjOqu+H85yvK+GheNpIvjLRvlW2ls2xN6mjG8QzFvHgsRbJ4Og9b3v6UiYLCy4fESYnxjJJIxMnhwqkUnhjzIGYlgO9gLkVP4lxmV/KwRx5ZIzGStjvYg/GAdCD3vXQvtGM8aB1RTO6M9f6Rr9VUCJeGKxKDifurCbDT4cgiVArE3jVDubm4JPlt6d6r5Ga6pGueVzlRf1N69gNyegBrZPxN52UKjPK48kSjX19h3Y6f2p95R5Q+7XllIfEMLEj4Y1/Qn+rdTWqkmmRl/9ShiuxcQByrSlaDxWaisM/MXqEQ24CvjTifBQcBwp+GmNlibEI6ZZ2jF3ElyxcL1Q3tYbBV7UkfaXxwzTmFEaMSKjTK2jFIySmYDYkkWB1sNd66XzpzdHw/DmRvNI3lij6u/T5DcmuFqzuzyytmlkYtI3cnoPQbD2qhHiXBniVsLJku0xBUd1ue/YPWpZXqLw9C7M4BN9FsOg6/WvMdKTaNfib9h1NPX2c8RGGGIyR+JN4a+FGDZmCk5gNNbCzEDUhTYG2g9rQcCc1sZmM5gL2trd1VpicM9wNSlUQt+lvoaK6rhee8SSwfh09xb4Ax375lFFTEFnveBQ91pTANNCP8AsauTGispIyCQRY1jVYgg0KONcHAEHBagcpt0O1ZSxBgQRcHcVkyXFjWkOVNm26GpAqJoMHZJ25E+0c4TLhsYxaDaKc6mMdFk9OzU+cfnSd4ooCrTPqJVsTDGNS4I2J2He9cTZQRY6g1N5d5hxHD3zQZZE2MMm1juEbdfbaiMGZGT1krRsNzSXy+I2axw2+fFPvE+UUlmlSK4mXVmjUeHYjTxQbDxDvdLG29LOM4DiIk1TMgNlKEEBkOoZTZwdOzH1pk5Z+0rCl5bgxSStn8OUqtnsAQHYhStxobg67VOxmHcCFfw5JppnxLKGulkUlUBG4+EX6miTHnUcFk4kAV7woa+PrwSFicZc2YZL/FoVa3b8QLvWo45c1wy7DyiVbabA66iulQcPaTCYYxyWd3LobXVc2ZvDIO6A+Wx9amcGmimnF4ljlRGE0Vh5WBWxtsQQSQ3UGuro7jiVWbJsaLoy9fbkFzLCsxFow0ijU5Y2OmpIzEBLet9qm4HgLFUeZmghB0ly+IRf28qDpfUCnzAYloZszi0GJYrq1wsgJCm1rKrqLW7gVW4jmOHBQYrDSsoCs6xZiMpSQXA7nLe1gD0pjGcRw8uezBSbKsBJOJOe8450ptKmct8v4a+JjAOZWyk5znZSAVcte5zbg7fStWM53Th+HYYhzNKHdIFB/EmVT5Se1tix7daR+K89qyRx4OG7RxiP73KCpIA/Kg1Yds2npSwkPmLuxeRt3Y3J9PQegofGmGtwGK0chY8aYILhdbt+g9BSuJcSmxc5xGJIMh0VR8MS/pX/U9aiYnEhFufkO5oxOKCC5+Q6mvOG8NeWQM9gfygmwQdz60MJLjectmxjJZmhgilPDed/nwUrlnCReL4mKYqvxMACSQNo1tsT3JA312pgwHH8PBxBsRFG/hDNkjGUHzC3sF1JA6aCq1+ASgXADebL5Wv/wBXop7n52qHLhXW+ZWFjY3B0PaolzhjRIQYTwW3qgilK7c+Z2rokf2urrnw7Wv5crg6etxofaiubUVPtMTaq34LJ+54n6pqkw6t8Sg+4rD7hH+hf6RW+it4YMNxqWjoF4aybjsF1kRwGwOI+a0fcI/0L/SK8bhsRFjGtvYVIoptBC9wdAp9umv3XfEfql3G8DePWLzr+n8w9u/96r45wfcbg7j5U5VDx3CY5fjXXow0YfMUImrIY83oRodmpa2yvbCNLgQ5oX27f1fdLUkSsLMAR2IvXmFV4SDBLLCb38khA+h0qfPy7Kv8tw47OLH6ioUsUyfHC/utmH7UGfJzMH9J5YraQ7ZsmfHec2v8sD4qdh+YMYmUDEmytmUGNdGO50tr/wA96ly85Y1nL+OocrkLCBASt72pfbHqNww91I/0rz+JJ3P0NcdJH39FYEnZZFQG/Efqp+I4nipFCPipcg2VbIB/SKhpgkBzWzN+piWP1avExJb4I5G9kP8ArUmPhmJfZFjHdzr9BU2wZmNgASuTpqyJLG8wHqfmViTatMUjynLCuY9W/Kvuf9qt8Nymu8zmU/p+FfoN6vIogoAUBQNgBYUTl7GccYx5LN2l7aNoWSbf8j8gqnhvLaJ5pPxZO5Gg9FHT3qyGCj/Qv0FbqKPNloLRQMHRYGJaM3EcXuiuqf5EeSwWBRso+lbDYixAI7EXGleUVLQQvdHQKHbZn913xH6rMspJJRCT1Ki9FYUU3Z4XuDon7fNfuu+I/VAr3vRRXQKuUdBQaKKkFEooNFFJJFFeUUkkWvR4Y7D6UUU6jVF6KKKSdFFFFJOiiiikmRRRRSSXoooopk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19814" name="Picture 6" descr="http://www.tornado.szczecin.pl/images/Klub-Sportowy-Taekwondo-Tornado-Szczecin.gif"/>
          <p:cNvPicPr>
            <a:picLocks noChangeAspect="1" noChangeArrowheads="1"/>
          </p:cNvPicPr>
          <p:nvPr/>
        </p:nvPicPr>
        <p:blipFill>
          <a:blip r:embed="rId2" cstate="print"/>
          <a:srcRect/>
          <a:stretch>
            <a:fillRect/>
          </a:stretch>
        </p:blipFill>
        <p:spPr bwMode="auto">
          <a:xfrm>
            <a:off x="6948264" y="188640"/>
            <a:ext cx="1763688" cy="1725963"/>
          </a:xfrm>
          <a:prstGeom prst="rect">
            <a:avLst/>
          </a:prstGeom>
          <a:noFill/>
        </p:spPr>
      </p:pic>
    </p:spTree>
  </p:cSld>
  <p:clrMapOvr>
    <a:masterClrMapping/>
  </p:clrMapOvr>
  <p:transition advTm="18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400" b="1" i="1" dirty="0" smtClean="0">
                <a:solidFill>
                  <a:schemeClr val="accent6">
                    <a:lumMod val="75000"/>
                  </a:schemeClr>
                </a:solidFill>
              </a:rPr>
              <a:t>PIŁKA NOŻNA</a:t>
            </a:r>
            <a:endParaRPr lang="pl-PL" sz="5400" b="1" i="1" dirty="0">
              <a:solidFill>
                <a:schemeClr val="accent6">
                  <a:lumMod val="75000"/>
                </a:schemeClr>
              </a:solidFill>
            </a:endParaRPr>
          </a:p>
        </p:txBody>
      </p:sp>
      <p:sp>
        <p:nvSpPr>
          <p:cNvPr id="5" name="Symbol zastępczy zawartości 4"/>
          <p:cNvSpPr>
            <a:spLocks noGrp="1"/>
          </p:cNvSpPr>
          <p:nvPr>
            <p:ph idx="1"/>
          </p:nvPr>
        </p:nvSpPr>
        <p:spPr>
          <a:xfrm rot="173748">
            <a:off x="457200" y="1600200"/>
            <a:ext cx="8229600" cy="4525963"/>
          </a:xfrm>
          <a:solidFill>
            <a:schemeClr val="tx2">
              <a:lumMod val="75000"/>
              <a:alpha val="40000"/>
            </a:schemeClr>
          </a:solidFill>
          <a:ln>
            <a:solidFill>
              <a:srgbClr val="ABABAB">
                <a:alpha val="0"/>
              </a:srgbClr>
            </a:solidFill>
          </a:ln>
          <a:effectLst>
            <a:glow rad="63500">
              <a:schemeClr val="accent1">
                <a:satMod val="175000"/>
                <a:alpha val="40000"/>
              </a:schemeClr>
            </a:glow>
          </a:effectLst>
        </p:spPr>
        <p:txBody>
          <a:bodyPr>
            <a:normAutofit fontScale="85000" lnSpcReduction="20000"/>
          </a:bodyPr>
          <a:lstStyle/>
          <a:p>
            <a:r>
              <a:rPr lang="pl-PL" dirty="0" smtClean="0">
                <a:solidFill>
                  <a:schemeClr val="bg1"/>
                </a:solidFill>
              </a:rPr>
              <a:t>Drużyna piłkarska składa się z 11 zawodników (aby zespół został dopuszczony do meczu musi być ich co najmniej 7) i zazwyczaj 7 rezerwowych (w finałach Mistrzostw Świata i Mistrzostw Europy - 12). Wśród graczy wyróżniamy bramkarza i graczy z pola: obrońców, pomocników i napastników. Podział graczy z pola na pozycje jest czysto umowny, w aktualnie stosowanych strategiach gry często następuje podczas meczu płynna wymiana między nimi. Bramkarz jest jedynym zawodnikiem, który może dotykać i łapać piłkę rękami w czasie gry, jednak zgodnie z Przepisami może to mieć miejsce jedynie we własnym polu karnym</a:t>
            </a:r>
            <a:endParaRPr lang="pl-PL" dirty="0">
              <a:solidFill>
                <a:schemeClr val="bg1"/>
              </a:solidFill>
            </a:endParaRPr>
          </a:p>
        </p:txBody>
      </p:sp>
    </p:spTree>
  </p:cSld>
  <p:clrMapOvr>
    <a:masterClrMapping/>
  </p:clrMapOvr>
  <p:transition advTm="18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339256">
            <a:off x="287808" y="159224"/>
            <a:ext cx="8229600" cy="1143000"/>
          </a:xfrm>
        </p:spPr>
        <p:txBody>
          <a:bodyPr/>
          <a:lstStyle/>
          <a:p>
            <a:r>
              <a:rPr lang="pl-PL" b="1" i="1" dirty="0" smtClean="0">
                <a:solidFill>
                  <a:schemeClr val="accent6">
                    <a:lumMod val="75000"/>
                  </a:schemeClr>
                </a:solidFill>
              </a:rPr>
              <a:t>HUTNIK SZCZECIN</a:t>
            </a:r>
            <a:endParaRPr lang="pl-PL" b="1" i="1" dirty="0">
              <a:solidFill>
                <a:schemeClr val="accent6">
                  <a:lumMod val="75000"/>
                </a:schemeClr>
              </a:solidFill>
            </a:endParaRPr>
          </a:p>
        </p:txBody>
      </p:sp>
      <p:sp>
        <p:nvSpPr>
          <p:cNvPr id="3" name="Symbol zastępczy zawartości 2"/>
          <p:cNvSpPr>
            <a:spLocks noGrp="1"/>
          </p:cNvSpPr>
          <p:nvPr>
            <p:ph idx="1"/>
          </p:nvPr>
        </p:nvSpPr>
        <p:spPr>
          <a:xfrm>
            <a:off x="0" y="1600200"/>
            <a:ext cx="9144000" cy="6293296"/>
          </a:xfrm>
        </p:spPr>
        <p:txBody>
          <a:bodyPr>
            <a:normAutofit/>
          </a:bodyPr>
          <a:lstStyle/>
          <a:p>
            <a:pPr>
              <a:buNone/>
            </a:pPr>
            <a:r>
              <a:rPr lang="pl-PL" sz="1800" dirty="0" smtClean="0"/>
              <a:t>	W latach 1947-1948 działał na terenie Stołczyna Zakładowy KS "HUTNIK". W okresie reorganizacji sportu 1 kwietnia 1949r przy Hucie na Stołczynie. Powstaje Koło Sportowe "Stal Huta", które należało do Zrzeszenia Sportowego "Stal". </a:t>
            </a:r>
            <a:br>
              <a:rPr lang="pl-PL" sz="1800" dirty="0" smtClean="0"/>
            </a:br>
            <a:r>
              <a:rPr lang="pl-PL" sz="1800" dirty="0" smtClean="0"/>
              <a:t>Pierwszym Prezesem został Dyrektor Huty Pan Władysław Olbrycht, a trenerem Pan Józef Olbrycht. W roku 1969 Walne Zgromadzenie zmieniło nazwę klubu na Hutniczy Klub Sportowy "HUTNIK".( HKS Hutnik ). </a:t>
            </a:r>
            <a:br>
              <a:rPr lang="pl-PL" sz="1800" dirty="0" smtClean="0"/>
            </a:br>
            <a:r>
              <a:rPr lang="pl-PL" sz="1800" dirty="0" smtClean="0"/>
              <a:t>12 marca 2000r. pozyskanie nowego sponsora spowodowało zmianę nazwy klubu na KS "Hutnik-Eko Tras". Ostatecznie w sierpniu 2009 roku, Walne Zgromadzenie Członków Klubu zmieniło nazwę na Osiedlowy Klub Sportowy Hutnik Szczecin,( OKS Hutnik Szczecin ) Na Prezesa Klubu wybrano Przemysława Aksiuczyca, Vice-Prezesem został Jacek Rudzik a Dyrektorem Sportowym Ireneusz Aksiuczyc. Trenerem zespołu jest obecnie Artur Maliński,  były zawodnik Hutnika Szczecin.</a:t>
            </a:r>
            <a:br>
              <a:rPr lang="pl-PL" sz="1800" dirty="0" smtClean="0"/>
            </a:br>
            <a:r>
              <a:rPr lang="pl-PL" sz="1800" dirty="0" smtClean="0"/>
              <a:t/>
            </a:r>
            <a:br>
              <a:rPr lang="pl-PL" sz="1800" dirty="0" smtClean="0"/>
            </a:br>
            <a:r>
              <a:rPr lang="pl-PL" sz="1800" dirty="0" smtClean="0"/>
              <a:t>OKS Hutnik Szczecin jest Klubem wielosekcyjnym z dyscypliną wiodącą, piłka nożna oraz szachy i brydż. OKS Hutnik posiada również grupy młodzieżowe: juniorów, trampkarzy starszych, trampkarzy młodszych i orlików. Barwy klubu to kolor pomarańczowy i czarny. Od początku swego istnienia drużyna piłkarska brała udział w rozgrywkach w Klasach: C, B, A w ligach: okręgowej, V, IV, III. </a:t>
            </a:r>
            <a:endParaRPr lang="pl-PL" sz="1800" dirty="0"/>
          </a:p>
        </p:txBody>
      </p:sp>
      <p:pic>
        <p:nvPicPr>
          <p:cNvPr id="120834" name="Picture 2" descr="http://www.hutnik.szczecin.pl/images/articles/hutnik350.gif"/>
          <p:cNvPicPr>
            <a:picLocks noChangeAspect="1" noChangeArrowheads="1"/>
          </p:cNvPicPr>
          <p:nvPr/>
        </p:nvPicPr>
        <p:blipFill>
          <a:blip r:embed="rId2" cstate="print"/>
          <a:srcRect/>
          <a:stretch>
            <a:fillRect/>
          </a:stretch>
        </p:blipFill>
        <p:spPr bwMode="auto">
          <a:xfrm>
            <a:off x="6876256" y="0"/>
            <a:ext cx="1586356" cy="1699667"/>
          </a:xfrm>
          <a:prstGeom prst="rect">
            <a:avLst/>
          </a:prstGeom>
          <a:noFill/>
        </p:spPr>
      </p:pic>
    </p:spTree>
  </p:cSld>
  <p:clrMapOvr>
    <a:masterClrMapping/>
  </p:clrMapOvr>
  <p:transition advTm="27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Stadion Panorama.jpg"/>
          <p:cNvPicPr>
            <a:picLocks noGrp="1" noChangeAspect="1"/>
          </p:cNvPicPr>
          <p:nvPr>
            <p:ph sz="half" idx="1"/>
          </p:nvPr>
        </p:nvPicPr>
        <p:blipFill>
          <a:blip r:embed="rId3" cstate="print"/>
          <a:stretch>
            <a:fillRect/>
          </a:stretch>
        </p:blipFill>
        <p:spPr>
          <a:xfrm>
            <a:off x="457200" y="1"/>
            <a:ext cx="8147248" cy="3068960"/>
          </a:xfrm>
        </p:spPr>
      </p:pic>
      <p:sp>
        <p:nvSpPr>
          <p:cNvPr id="2" name="Tytuł 1"/>
          <p:cNvSpPr>
            <a:spLocks noGrp="1"/>
          </p:cNvSpPr>
          <p:nvPr>
            <p:ph type="title"/>
          </p:nvPr>
        </p:nvSpPr>
        <p:spPr>
          <a:xfrm rot="636482">
            <a:off x="457200" y="274638"/>
            <a:ext cx="8229600" cy="1143000"/>
          </a:xfrm>
        </p:spPr>
        <p:txBody>
          <a:bodyPr>
            <a:normAutofit/>
          </a:bodyPr>
          <a:lstStyle/>
          <a:p>
            <a:r>
              <a:rPr lang="pl-PL" sz="6000" b="1" i="1" dirty="0" smtClean="0">
                <a:solidFill>
                  <a:schemeClr val="accent6">
                    <a:lumMod val="75000"/>
                  </a:schemeClr>
                </a:solidFill>
              </a:rPr>
              <a:t>LEKKOATLETYKA</a:t>
            </a:r>
            <a:endParaRPr lang="pl-PL" sz="6000" b="1" i="1" dirty="0">
              <a:solidFill>
                <a:schemeClr val="accent6">
                  <a:lumMod val="75000"/>
                </a:schemeClr>
              </a:solidFill>
            </a:endParaRPr>
          </a:p>
        </p:txBody>
      </p:sp>
      <p:sp>
        <p:nvSpPr>
          <p:cNvPr id="5" name="Symbol zastępczy zawartości 4"/>
          <p:cNvSpPr>
            <a:spLocks noGrp="1"/>
          </p:cNvSpPr>
          <p:nvPr>
            <p:ph sz="half" idx="2"/>
          </p:nvPr>
        </p:nvSpPr>
        <p:spPr>
          <a:xfrm>
            <a:off x="467544" y="3212976"/>
            <a:ext cx="8219256" cy="2913187"/>
          </a:xfrm>
        </p:spPr>
        <p:txBody>
          <a:bodyPr>
            <a:normAutofit/>
          </a:bodyPr>
          <a:lstStyle/>
          <a:p>
            <a:pPr>
              <a:buNone/>
            </a:pPr>
            <a:r>
              <a:rPr lang="pl-PL" sz="2200" dirty="0" smtClean="0"/>
              <a:t>Lekkoatletyka jest jedną z najstarszych dyscyplin sportu, opartą na naturalnym ruchu. Podstawowe dyscypliny taki jak biegi, skoki, rzuty, czy chód mają swój początek w zachowaniu pradawnych ludzi. </a:t>
            </a:r>
            <a:r>
              <a:rPr lang="pl-PL" sz="2200" dirty="0"/>
              <a:t>Były one w naturalny sposób uprawiane i trenowane przez człowieka, który polując musiał biegać, skakać przez przeszkody terenowe oraz rzucać oszczepem czy kamieniem. Z biegiem lat, dla rozrywki, człowiek zaczął stosować różne formy rywalizacji i wtedy obok sportów walki pojawiły się konkurencje lekkoatletyczne</a:t>
            </a:r>
            <a:r>
              <a:rPr lang="pl-PL" dirty="0"/>
              <a:t>.</a:t>
            </a:r>
          </a:p>
          <a:p>
            <a:pPr>
              <a:buNone/>
            </a:pPr>
            <a:endParaRPr lang="pl-PL" dirty="0"/>
          </a:p>
        </p:txBody>
      </p:sp>
    </p:spTree>
  </p:cSld>
  <p:clrMapOvr>
    <a:masterClrMapping/>
  </p:clrMapOvr>
  <p:transition advTm="8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258184">
            <a:off x="457200" y="274638"/>
            <a:ext cx="8229600" cy="1143000"/>
          </a:xfrm>
        </p:spPr>
        <p:txBody>
          <a:bodyPr/>
          <a:lstStyle/>
          <a:p>
            <a:r>
              <a:rPr lang="pl-PL" b="1" i="1" dirty="0" smtClean="0">
                <a:solidFill>
                  <a:schemeClr val="accent6">
                    <a:lumMod val="75000"/>
                  </a:schemeClr>
                </a:solidFill>
              </a:rPr>
              <a:t>VIELGOVIA SZCZECIN</a:t>
            </a:r>
            <a:endParaRPr lang="pl-PL" b="1" i="1" dirty="0">
              <a:solidFill>
                <a:schemeClr val="accent6">
                  <a:lumMod val="75000"/>
                </a:schemeClr>
              </a:solidFill>
            </a:endParaRPr>
          </a:p>
        </p:txBody>
      </p:sp>
      <p:sp>
        <p:nvSpPr>
          <p:cNvPr id="3" name="Symbol zastępczy zawartości 2"/>
          <p:cNvSpPr>
            <a:spLocks noGrp="1"/>
          </p:cNvSpPr>
          <p:nvPr>
            <p:ph idx="1"/>
          </p:nvPr>
        </p:nvSpPr>
        <p:spPr>
          <a:xfrm>
            <a:off x="0" y="1600200"/>
            <a:ext cx="9144000" cy="5257800"/>
          </a:xfrm>
        </p:spPr>
        <p:txBody>
          <a:bodyPr>
            <a:normAutofit fontScale="40000" lnSpcReduction="20000"/>
          </a:bodyPr>
          <a:lstStyle/>
          <a:p>
            <a:pPr>
              <a:buNone/>
            </a:pPr>
            <a:r>
              <a:rPr lang="pl-PL" dirty="0" smtClean="0"/>
              <a:t>	W listopadzie w 1997 roku z inicjatywy mieszkańców, osiedli: </a:t>
            </a:r>
            <a:r>
              <a:rPr lang="pl-PL" dirty="0" err="1" smtClean="0"/>
              <a:t>Wielogowo</a:t>
            </a:r>
            <a:r>
              <a:rPr lang="pl-PL" dirty="0" smtClean="0"/>
              <a:t>, Zdunowo i </a:t>
            </a:r>
            <a:r>
              <a:rPr lang="pl-PL" dirty="0" err="1" smtClean="0"/>
              <a:t>Sławociesze</a:t>
            </a:r>
            <a:r>
              <a:rPr lang="pl-PL" dirty="0" smtClean="0"/>
              <a:t> powstał Komitet Założycielski Stowarzyszenia Sportowego pod nazwą "Osiedlowy Klub Sportowy- </a:t>
            </a:r>
            <a:r>
              <a:rPr lang="pl-PL" dirty="0" err="1" smtClean="0"/>
              <a:t>Vielgovia</a:t>
            </a:r>
            <a:r>
              <a:rPr lang="pl-PL" dirty="0" smtClean="0"/>
              <a:t> </a:t>
            </a:r>
            <a:r>
              <a:rPr lang="pl-PL" dirty="0" err="1" smtClean="0"/>
              <a:t>Szczeciń</a:t>
            </a:r>
            <a:r>
              <a:rPr lang="pl-PL" dirty="0" smtClean="0"/>
              <a:t>". W skład Komitetu wchodzili między innymi: małżeństwo G.R Krzywania, R. </a:t>
            </a:r>
            <a:r>
              <a:rPr lang="pl-PL" dirty="0" err="1" smtClean="0"/>
              <a:t>Pyzio</a:t>
            </a:r>
            <a:r>
              <a:rPr lang="pl-PL" dirty="0" smtClean="0"/>
              <a:t>, śp. S. Piasecki, G. Czubek, M. </a:t>
            </a:r>
            <a:r>
              <a:rPr lang="pl-PL" dirty="0" err="1" smtClean="0"/>
              <a:t>Południak</a:t>
            </a:r>
            <a:r>
              <a:rPr lang="pl-PL" dirty="0" smtClean="0"/>
              <a:t>, S. </a:t>
            </a:r>
            <a:r>
              <a:rPr lang="pl-PL" dirty="0" err="1" smtClean="0"/>
              <a:t>Bierancik</a:t>
            </a:r>
            <a:r>
              <a:rPr lang="pl-PL" dirty="0" smtClean="0"/>
              <a:t>, D. </a:t>
            </a:r>
            <a:r>
              <a:rPr lang="pl-PL" dirty="0" err="1" smtClean="0"/>
              <a:t>Podoboński</a:t>
            </a:r>
            <a:r>
              <a:rPr lang="pl-PL" dirty="0" smtClean="0"/>
              <a:t>, K. </a:t>
            </a:r>
            <a:r>
              <a:rPr lang="pl-PL" dirty="0" err="1" smtClean="0"/>
              <a:t>Hałub</a:t>
            </a:r>
            <a:r>
              <a:rPr lang="pl-PL" dirty="0" smtClean="0"/>
              <a:t>, B. </a:t>
            </a:r>
            <a:r>
              <a:rPr lang="pl-PL" dirty="0" err="1" smtClean="0"/>
              <a:t>Dida</a:t>
            </a:r>
            <a:r>
              <a:rPr lang="pl-PL" dirty="0" smtClean="0"/>
              <a:t> i tak ważne osobistości jak: ks. Kazimierz Napierała, Maciej </a:t>
            </a:r>
            <a:r>
              <a:rPr lang="pl-PL" dirty="0" err="1" smtClean="0"/>
              <a:t>Jarmusz</a:t>
            </a:r>
            <a:r>
              <a:rPr lang="pl-PL" dirty="0" smtClean="0"/>
              <a:t> i wiele innych osób. Po wielomiesięcznym okresie wyczekiwania, Sąd Rejonowy w Szczecinie udzielił osobowość prawną naszemu Stowarzyszeniu. Zgłoszenie do OZPN odbyło się dopiero w sierpniu 1998 roku, co było powodem niedopuszczenia do rozgrywek 1998/1999. W okresie oczekiwania na rozpoczęcie nowego sezonu klub podjął starania aby skompletować drużyny piłkarskie w grupach wiekowych: trampkarze, juniorzy, seniorzy oraz, aby zapewnić miejsce do rozgrywania meczy. Sytuacja o tyle była trudna iż obecny stadion przy ul. Bałtyckiej 36 był w sporej części zasypany ziemią i gruzem, pochodzącym z dzikiej wywózki podczas budowy osiedla szeregowców. W czynie społecznym przy udziale sporej ilości osób, prywatnych przewoźników i ciężkiego sprzętu budowlanego, udało się uprzątnąć obiekt sportowy i utworzyć wokół niego wały . Następnie przystąpiono do nawożenia czarnoziemu, plantowania i zasiania murawy. Mozolna praca i wielkie poświęcenie wielu osób przyczyniło się do faktu, że posiadany obiekt jest godny pozazdroszczenia nawet przez 4-to ligowe kluby. Zapał nie ustawał, z biegiem lat powstały trybuny mogące pomieścić 600 osób i budki zawodnicze. Największym problemem </a:t>
            </a:r>
            <a:r>
              <a:rPr lang="pl-PL" dirty="0" err="1" smtClean="0"/>
              <a:t>Vielgovi</a:t>
            </a:r>
            <a:r>
              <a:rPr lang="pl-PL" dirty="0" smtClean="0"/>
              <a:t> są pomieszczenia szatni, dzierżawione od Spółdzielni Mieszkaniowej, które są w opłakanym stanie. Władze miasta wielokrotnie obiecały swoją pomoc, lecz na tym się skończyło.</a:t>
            </a:r>
            <a:br>
              <a:rPr lang="pl-PL" dirty="0" smtClean="0"/>
            </a:br>
            <a:r>
              <a:rPr lang="pl-PL" dirty="0" smtClean="0"/>
              <a:t>Pierwszym prezesem OKS </a:t>
            </a:r>
            <a:r>
              <a:rPr lang="pl-PL" dirty="0" err="1" smtClean="0"/>
              <a:t>Vielgovia</a:t>
            </a:r>
            <a:r>
              <a:rPr lang="pl-PL" dirty="0" smtClean="0"/>
              <a:t> był wielki pasjonat piłki nożnej - Robert Krzywania, funkcję tą pełnił przez dwie kadencje. Za jego prezesury klub awansował z drugiego miejsca w sezonie 2000/2001 do "A" klasy. Następnym prezesem został Sebastian Wojtiuk, funkcję tą pełnił, również dwa sezony. W okresie pełnienia tej funkcji juniorzy w sezonie 2002/2003 i 2004/2005 zajęli 1 miejsce w "A" klasie, zaś seniorzy w sezonie 2002/2003 zajęli 3 miejsce i 2004/2005 1 miejsce, a zarazem awansowali do ligi Okręgowej. W sezonie 2005/2006 w pierwszym roku gry w lidze Okręgowej nasz zespół zajął 10 miejsce. W 2005r. Zarząd rozpoczął starania o pozyskanie środków na inwestycje. Zwrócił się do Urzędu Miejskiego, tym razem władze nie zawiodły. Przy wsparci radnego Rady Miasta a naszego mieszkańca Pana W. Dzikowskiego i Dyrektora Wydziału Sportu wykonano plan zagospodarowani obiektu. W 2006r. ujęto nas w Programie Modernizacji Boisk Sportowych a w budżecie Wydziału Sportu zabezpieczono środki finansowe . W obecnej chwili wyczekujemy zezwolenia na budowę.</a:t>
            </a:r>
            <a:br>
              <a:rPr lang="pl-PL" dirty="0" smtClean="0"/>
            </a:br>
            <a:r>
              <a:rPr lang="pl-PL" dirty="0" smtClean="0"/>
              <a:t>04 lutego 2007r.odbyło się Walne Zebranie Sprawozdawczo - Wyborcze. Swoją rezygnacje z funkcji Prezesa złożył Sebastian Wojtiuk, powód-wyjazd na wiele miesięcy. Obecnie jest wybrany nowy zarząd Klubu.</a:t>
            </a:r>
            <a:endParaRPr lang="pl-PL" dirty="0"/>
          </a:p>
        </p:txBody>
      </p:sp>
      <p:pic>
        <p:nvPicPr>
          <p:cNvPr id="121858" name="Picture 2" descr="http://s1.fbcdn.pl/2/clubs/7942/logos/s/herb-rywala-vielgovia_50.jpg"/>
          <p:cNvPicPr>
            <a:picLocks noChangeAspect="1" noChangeArrowheads="1"/>
          </p:cNvPicPr>
          <p:nvPr/>
        </p:nvPicPr>
        <p:blipFill>
          <a:blip r:embed="rId2" cstate="print"/>
          <a:srcRect/>
          <a:stretch>
            <a:fillRect/>
          </a:stretch>
        </p:blipFill>
        <p:spPr bwMode="auto">
          <a:xfrm>
            <a:off x="7092280" y="-315416"/>
            <a:ext cx="1428750" cy="1905000"/>
          </a:xfrm>
          <a:prstGeom prst="rect">
            <a:avLst/>
          </a:prstGeom>
          <a:noFill/>
        </p:spPr>
      </p:pic>
    </p:spTree>
  </p:cSld>
  <p:clrMapOvr>
    <a:masterClrMapping/>
  </p:clrMapOvr>
  <p:transition advTm="8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365018">
            <a:off x="-789341" y="287999"/>
            <a:ext cx="8229600" cy="1143000"/>
          </a:xfrm>
        </p:spPr>
        <p:txBody>
          <a:bodyPr>
            <a:normAutofit/>
          </a:bodyPr>
          <a:lstStyle/>
          <a:p>
            <a:r>
              <a:rPr lang="pl-PL" sz="4800" b="1" i="1" dirty="0" smtClean="0">
                <a:solidFill>
                  <a:schemeClr val="accent6">
                    <a:lumMod val="75000"/>
                  </a:schemeClr>
                </a:solidFill>
              </a:rPr>
              <a:t>OKS KASTA MAJOWE</a:t>
            </a:r>
            <a:endParaRPr lang="pl-PL" sz="4800" b="1" i="1" dirty="0">
              <a:solidFill>
                <a:schemeClr val="accent6">
                  <a:lumMod val="75000"/>
                </a:schemeClr>
              </a:solidFill>
            </a:endParaRPr>
          </a:p>
        </p:txBody>
      </p:sp>
      <p:sp>
        <p:nvSpPr>
          <p:cNvPr id="3" name="Symbol zastępczy zawartości 2"/>
          <p:cNvSpPr>
            <a:spLocks noGrp="1"/>
          </p:cNvSpPr>
          <p:nvPr>
            <p:ph idx="1"/>
          </p:nvPr>
        </p:nvSpPr>
        <p:spPr>
          <a:xfrm>
            <a:off x="0" y="1600200"/>
            <a:ext cx="9144000" cy="4925144"/>
          </a:xfrm>
        </p:spPr>
        <p:txBody>
          <a:bodyPr>
            <a:normAutofit fontScale="85000" lnSpcReduction="20000"/>
          </a:bodyPr>
          <a:lstStyle/>
          <a:p>
            <a:pPr>
              <a:buNone/>
            </a:pPr>
            <a:r>
              <a:rPr lang="pl-PL" b="1" dirty="0" smtClean="0"/>
              <a:t>	OKS Kasta Majowe</a:t>
            </a:r>
            <a:r>
              <a:rPr lang="pl-PL" dirty="0" smtClean="0"/>
              <a:t> jest stowarzyszeniem sportowym, które zostało zarejestrowane w marcu 2008 a powstało w 2007. Pomysł założenia klubu piłkarskiego zrodził się w głowach piłkarzy Desperados Majowe, grających na codzień w Amatorskiej Lidze Piłki Nożnej na osiedlu Bukowym. Głównym powodem powstania Kasty Majowe była chęć zbudowania zespołu opartego na zawodnikach z Prawobrzeża i wystartowania w oficjalnych rozgrywkach piłkarskich.</a:t>
            </a:r>
            <a:br>
              <a:rPr lang="pl-PL" dirty="0" smtClean="0"/>
            </a:br>
            <a:r>
              <a:rPr lang="pl-PL" dirty="0" smtClean="0"/>
              <a:t/>
            </a:r>
            <a:br>
              <a:rPr lang="pl-PL" dirty="0" smtClean="0"/>
            </a:br>
            <a:r>
              <a:rPr lang="pl-PL" dirty="0" smtClean="0"/>
              <a:t>28 kwietnia 2008 klub został przyjęty w poczet członków ZZPN i w sezonie 2008/2009 wystartuje w B klasie grupie 4.</a:t>
            </a:r>
            <a:br>
              <a:rPr lang="pl-PL" dirty="0" smtClean="0"/>
            </a:br>
            <a:r>
              <a:rPr lang="pl-PL" dirty="0" smtClean="0"/>
              <a:t/>
            </a:r>
            <a:br>
              <a:rPr lang="pl-PL" dirty="0" smtClean="0"/>
            </a:br>
            <a:r>
              <a:rPr lang="pl-PL" dirty="0" smtClean="0"/>
              <a:t>W zarządzie OKS-u zasiada trzech sympatyków piłki nożnej: </a:t>
            </a:r>
            <a:r>
              <a:rPr lang="pl-PL" b="1" dirty="0" smtClean="0"/>
              <a:t>Jacek Matusiak, Arkadiusz Pajda i Tomasz Dutkowski</a:t>
            </a:r>
            <a:r>
              <a:rPr lang="pl-PL" dirty="0" smtClean="0"/>
              <a:t>.</a:t>
            </a:r>
            <a:endParaRPr lang="pl-PL" dirty="0"/>
          </a:p>
        </p:txBody>
      </p:sp>
      <p:pic>
        <p:nvPicPr>
          <p:cNvPr id="122882" name="Picture 2" descr="http://img.webme.com/pic/k/kasta-majowe/herbkasta.jpg"/>
          <p:cNvPicPr>
            <a:picLocks noChangeAspect="1" noChangeArrowheads="1"/>
          </p:cNvPicPr>
          <p:nvPr/>
        </p:nvPicPr>
        <p:blipFill>
          <a:blip r:embed="rId2" cstate="print"/>
          <a:srcRect/>
          <a:stretch>
            <a:fillRect/>
          </a:stretch>
        </p:blipFill>
        <p:spPr bwMode="auto">
          <a:xfrm>
            <a:off x="6588224" y="0"/>
            <a:ext cx="1428750" cy="1556792"/>
          </a:xfrm>
          <a:prstGeom prst="rect">
            <a:avLst/>
          </a:prstGeom>
          <a:noFill/>
        </p:spPr>
      </p:pic>
    </p:spTree>
  </p:cSld>
  <p:clrMapOvr>
    <a:masterClrMapping/>
  </p:clrMapOvr>
  <p:transition advTm="19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247146">
            <a:off x="30422" y="294089"/>
            <a:ext cx="8229600" cy="1143000"/>
          </a:xfrm>
        </p:spPr>
        <p:txBody>
          <a:bodyPr>
            <a:normAutofit/>
          </a:bodyPr>
          <a:lstStyle/>
          <a:p>
            <a:r>
              <a:rPr lang="pl-PL" sz="4800" b="1" i="1" dirty="0" smtClean="0">
                <a:solidFill>
                  <a:schemeClr val="accent6">
                    <a:lumMod val="75000"/>
                  </a:schemeClr>
                </a:solidFill>
              </a:rPr>
              <a:t>JEZIORAK SZCZECIN</a:t>
            </a:r>
            <a:endParaRPr lang="pl-PL" sz="4800" b="1" i="1" dirty="0">
              <a:solidFill>
                <a:schemeClr val="accent6">
                  <a:lumMod val="75000"/>
                </a:schemeClr>
              </a:solidFill>
            </a:endParaRPr>
          </a:p>
        </p:txBody>
      </p:sp>
      <p:sp>
        <p:nvSpPr>
          <p:cNvPr id="3" name="Symbol zastępczy zawartości 2"/>
          <p:cNvSpPr>
            <a:spLocks noGrp="1"/>
          </p:cNvSpPr>
          <p:nvPr>
            <p:ph idx="1"/>
          </p:nvPr>
        </p:nvSpPr>
        <p:spPr>
          <a:xfrm>
            <a:off x="0" y="2204864"/>
            <a:ext cx="9144000" cy="5257800"/>
          </a:xfrm>
        </p:spPr>
        <p:txBody>
          <a:bodyPr>
            <a:normAutofit/>
          </a:bodyPr>
          <a:lstStyle/>
          <a:p>
            <a:pPr>
              <a:buNone/>
            </a:pPr>
            <a:r>
              <a:rPr lang="pl-PL" dirty="0" smtClean="0"/>
              <a:t>	Klub powstał w 1966r. W historii klubu ciężko dopatrzeć się większych sukcesów, mimo tego na mecze Osiedlowego Klubu Sportowego przychodzi wielu kibiców i prowadzi gorący doping od 1 do ostatniej minuty każdego meczu. Siedziba klubu znajduje się na Osiedlu Kasztanowym w Szczecinie.</a:t>
            </a:r>
            <a:endParaRPr lang="pl-PL" dirty="0"/>
          </a:p>
        </p:txBody>
      </p:sp>
      <p:pic>
        <p:nvPicPr>
          <p:cNvPr id="123906" name="Picture 2" descr="http://img.90minut.pl/logo/dobazy/jeziorak_zalom.gif"/>
          <p:cNvPicPr>
            <a:picLocks noChangeAspect="1" noChangeArrowheads="1"/>
          </p:cNvPicPr>
          <p:nvPr/>
        </p:nvPicPr>
        <p:blipFill>
          <a:blip r:embed="rId2" cstate="print"/>
          <a:srcRect/>
          <a:stretch>
            <a:fillRect/>
          </a:stretch>
        </p:blipFill>
        <p:spPr bwMode="auto">
          <a:xfrm>
            <a:off x="7127776" y="188640"/>
            <a:ext cx="2016224" cy="2229370"/>
          </a:xfrm>
          <a:prstGeom prst="rect">
            <a:avLst/>
          </a:prstGeom>
          <a:noFill/>
        </p:spPr>
      </p:pic>
    </p:spTree>
  </p:cSld>
  <p:clrMapOvr>
    <a:masterClrMapping/>
  </p:clrMapOvr>
  <p:transition advTm="8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672168">
            <a:off x="457200" y="274638"/>
            <a:ext cx="8229600" cy="1143000"/>
          </a:xfrm>
        </p:spPr>
        <p:txBody>
          <a:bodyPr/>
          <a:lstStyle/>
          <a:p>
            <a:r>
              <a:rPr lang="pl-PL" b="1" i="1" dirty="0" smtClean="0">
                <a:solidFill>
                  <a:schemeClr val="accent6">
                    <a:lumMod val="75000"/>
                  </a:schemeClr>
                </a:solidFill>
              </a:rPr>
              <a:t>Odra Szczecin</a:t>
            </a:r>
            <a:endParaRPr lang="pl-PL" b="1" i="1" dirty="0">
              <a:solidFill>
                <a:schemeClr val="accent6">
                  <a:lumMod val="75000"/>
                </a:schemeClr>
              </a:solidFill>
            </a:endParaRPr>
          </a:p>
        </p:txBody>
      </p:sp>
      <p:sp>
        <p:nvSpPr>
          <p:cNvPr id="3" name="Symbol zastępczy zawartości 2"/>
          <p:cNvSpPr>
            <a:spLocks noGrp="1"/>
          </p:cNvSpPr>
          <p:nvPr>
            <p:ph idx="1"/>
          </p:nvPr>
        </p:nvSpPr>
        <p:spPr/>
        <p:txBody>
          <a:bodyPr>
            <a:normAutofit lnSpcReduction="10000"/>
          </a:bodyPr>
          <a:lstStyle/>
          <a:p>
            <a:pPr>
              <a:buNone/>
            </a:pPr>
            <a:r>
              <a:rPr lang="pl-PL" dirty="0" smtClean="0"/>
              <a:t>	Powstanie 20.07.1945r.</a:t>
            </a:r>
          </a:p>
          <a:p>
            <a:pPr>
              <a:buNone/>
            </a:pPr>
            <a:r>
              <a:rPr lang="pl-PL" dirty="0" smtClean="0"/>
              <a:t>	• Nazwy: (1945) KS Odra -&gt; (1946) Zjednoczony KS Odra [fuzja z Wojewódzkim KS Społem i Garnizonowym KS Gryf] -&gt; (04.03.1949) Ogniwo [fuzja z Piastem i KS Strażacki] -&gt; (1960) [rozpad] -&gt; (1971) [reaktywacja?] -&gt; (?) Stal Stocznia -&gt; (1998) KP Odra -&gt; (2000) [rozpad] -&gt; [klub wystartował od Klasy A?] (2000) Stal</a:t>
            </a:r>
            <a:endParaRPr lang="pl-PL" dirty="0"/>
          </a:p>
        </p:txBody>
      </p:sp>
      <p:pic>
        <p:nvPicPr>
          <p:cNvPr id="124930" name="Picture 2" descr="http://img.90minut.pl/logo/dobazy/odra_szczecin.gif"/>
          <p:cNvPicPr>
            <a:picLocks noChangeAspect="1" noChangeArrowheads="1"/>
          </p:cNvPicPr>
          <p:nvPr/>
        </p:nvPicPr>
        <p:blipFill>
          <a:blip r:embed="rId2" cstate="print"/>
          <a:srcRect/>
          <a:stretch>
            <a:fillRect/>
          </a:stretch>
        </p:blipFill>
        <p:spPr bwMode="auto">
          <a:xfrm>
            <a:off x="6372200" y="116632"/>
            <a:ext cx="2555776" cy="2555776"/>
          </a:xfrm>
          <a:prstGeom prst="rect">
            <a:avLst/>
          </a:prstGeom>
          <a:noFill/>
        </p:spPr>
      </p:pic>
    </p:spTree>
  </p:cSld>
  <p:clrMapOvr>
    <a:masterClrMapping/>
  </p:clrMapOvr>
  <p:transition advTm="9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489458">
            <a:off x="39458" y="578095"/>
            <a:ext cx="8229600" cy="1143000"/>
          </a:xfrm>
        </p:spPr>
        <p:txBody>
          <a:bodyPr>
            <a:normAutofit/>
          </a:bodyPr>
          <a:lstStyle/>
          <a:p>
            <a:r>
              <a:rPr lang="pl-PL" sz="5400" b="1" i="1" dirty="0" smtClean="0">
                <a:solidFill>
                  <a:schemeClr val="accent6">
                    <a:lumMod val="75000"/>
                  </a:schemeClr>
                </a:solidFill>
              </a:rPr>
              <a:t>Stal SZCZECIN</a:t>
            </a:r>
            <a:endParaRPr lang="pl-PL" sz="5400" b="1" i="1" dirty="0">
              <a:solidFill>
                <a:schemeClr val="accent6">
                  <a:lumMod val="75000"/>
                </a:schemeClr>
              </a:solidFill>
            </a:endParaRPr>
          </a:p>
        </p:txBody>
      </p:sp>
      <p:sp>
        <p:nvSpPr>
          <p:cNvPr id="3" name="Symbol zastępczy zawartości 2"/>
          <p:cNvSpPr>
            <a:spLocks noGrp="1"/>
          </p:cNvSpPr>
          <p:nvPr>
            <p:ph idx="1"/>
          </p:nvPr>
        </p:nvSpPr>
        <p:spPr>
          <a:xfrm>
            <a:off x="395536" y="2132856"/>
            <a:ext cx="8229600" cy="4525963"/>
          </a:xfrm>
        </p:spPr>
        <p:txBody>
          <a:bodyPr/>
          <a:lstStyle/>
          <a:p>
            <a:pPr>
              <a:buNone/>
            </a:pPr>
            <a:r>
              <a:rPr lang="pl-PL" dirty="0" smtClean="0"/>
              <a:t>	Klub Sportowy "Stal" Szczecin jest klubem jednosekcyjnym, ukierunkowanym na piłkę nożną. W rozgrywkach ligowych prowadzonych przez Zachodniopomorski Związek Piłki Nożnej udział bierze </a:t>
            </a:r>
            <a:r>
              <a:rPr lang="pl-PL" b="1" dirty="0" smtClean="0"/>
              <a:t>9 zespołów</a:t>
            </a:r>
            <a:r>
              <a:rPr lang="pl-PL" dirty="0" smtClean="0"/>
              <a:t> Stali Szczecin. Wraz z trzema grupami naborowymi daje to liczbę około </a:t>
            </a:r>
            <a:r>
              <a:rPr lang="pl-PL" b="1" dirty="0" smtClean="0"/>
              <a:t>300 zawodników</a:t>
            </a:r>
            <a:r>
              <a:rPr lang="pl-PL" dirty="0" smtClean="0"/>
              <a:t>.</a:t>
            </a:r>
            <a:endParaRPr lang="pl-PL" dirty="0"/>
          </a:p>
        </p:txBody>
      </p:sp>
      <p:pic>
        <p:nvPicPr>
          <p:cNvPr id="125954" name="Picture 2" descr="http://www.weltfussballarchiv.com/images/logos/KS%20Stal%20Szczecin.gif"/>
          <p:cNvPicPr>
            <a:picLocks noChangeAspect="1" noChangeArrowheads="1"/>
          </p:cNvPicPr>
          <p:nvPr/>
        </p:nvPicPr>
        <p:blipFill>
          <a:blip r:embed="rId2" cstate="print"/>
          <a:srcRect/>
          <a:stretch>
            <a:fillRect/>
          </a:stretch>
        </p:blipFill>
        <p:spPr bwMode="auto">
          <a:xfrm>
            <a:off x="6804248" y="0"/>
            <a:ext cx="2339752" cy="2163915"/>
          </a:xfrm>
          <a:prstGeom prst="rect">
            <a:avLst/>
          </a:prstGeom>
          <a:noFill/>
        </p:spPr>
      </p:pic>
    </p:spTree>
  </p:cSld>
  <p:clrMapOvr>
    <a:masterClrMapping/>
  </p:clrMapOvr>
  <p:transition advTm="8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a:p>
        </p:txBody>
      </p:sp>
      <p:sp>
        <p:nvSpPr>
          <p:cNvPr id="3" name="Podtytuł 2"/>
          <p:cNvSpPr>
            <a:spLocks noGrp="1"/>
          </p:cNvSpPr>
          <p:nvPr>
            <p:ph type="subTitle" idx="1"/>
          </p:nvPr>
        </p:nvSpPr>
        <p:spPr/>
        <p:txBody>
          <a:bodyPr/>
          <a:lstStyle/>
          <a:p>
            <a:endParaRPr lang="pl-PL"/>
          </a:p>
        </p:txBody>
      </p:sp>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FFFFCC">
              <a:alpha val="40000"/>
            </a:srgbClr>
          </a:solidFill>
          <a:ln w="9525">
            <a:noFill/>
            <a:miter lim="800000"/>
            <a:headEnd/>
            <a:tailEnd/>
          </a:ln>
        </p:spPr>
      </p:pic>
      <p:sp>
        <p:nvSpPr>
          <p:cNvPr id="5" name="Prostokąt 4"/>
          <p:cNvSpPr/>
          <p:nvPr/>
        </p:nvSpPr>
        <p:spPr>
          <a:xfrm rot="830226">
            <a:off x="2483768" y="620688"/>
            <a:ext cx="4824536" cy="1015663"/>
          </a:xfrm>
          <a:prstGeom prst="rect">
            <a:avLst/>
          </a:prstGeom>
        </p:spPr>
        <p:txBody>
          <a:bodyPr wrap="square">
            <a:spAutoFit/>
          </a:bodyPr>
          <a:lstStyle/>
          <a:p>
            <a:pPr algn="ctr"/>
            <a:r>
              <a:rPr lang="pl-PL" sz="6000" b="1" i="1" dirty="0" smtClean="0"/>
              <a:t>Sporty</a:t>
            </a:r>
            <a:r>
              <a:rPr lang="pl-PL" sz="6000" b="1" i="1" dirty="0" smtClean="0">
                <a:solidFill>
                  <a:srgbClr val="FF0000"/>
                </a:solidFill>
              </a:rPr>
              <a:t> </a:t>
            </a:r>
            <a:r>
              <a:rPr lang="pl-PL" sz="6000" b="1" i="1" dirty="0" smtClean="0"/>
              <a:t>wodne</a:t>
            </a:r>
            <a:endParaRPr lang="pl-PL" sz="6000" b="1" i="1" dirty="0"/>
          </a:p>
        </p:txBody>
      </p:sp>
      <p:sp>
        <p:nvSpPr>
          <p:cNvPr id="6" name="pole tekstowe 5"/>
          <p:cNvSpPr txBox="1"/>
          <p:nvPr/>
        </p:nvSpPr>
        <p:spPr>
          <a:xfrm>
            <a:off x="1403648" y="2564904"/>
            <a:ext cx="2520280" cy="2062103"/>
          </a:xfrm>
          <a:prstGeom prst="rect">
            <a:avLst/>
          </a:prstGeom>
          <a:solidFill>
            <a:srgbClr val="FFFFFF">
              <a:alpha val="40000"/>
            </a:srgbClr>
          </a:solidFill>
        </p:spPr>
        <p:txBody>
          <a:bodyPr wrap="square" rtlCol="0">
            <a:spAutoFit/>
          </a:bodyPr>
          <a:lstStyle/>
          <a:p>
            <a:pPr>
              <a:buFont typeface="Arial" pitchFamily="34" charset="0"/>
              <a:buChar char="•"/>
            </a:pPr>
            <a:r>
              <a:rPr lang="pl-PL" sz="3200" dirty="0" smtClean="0"/>
              <a:t>Piłka wodna</a:t>
            </a:r>
          </a:p>
          <a:p>
            <a:pPr>
              <a:buFont typeface="Arial" pitchFamily="34" charset="0"/>
              <a:buChar char="•"/>
            </a:pPr>
            <a:r>
              <a:rPr lang="pl-PL" sz="3200" dirty="0" smtClean="0"/>
              <a:t>Pływanie</a:t>
            </a:r>
          </a:p>
          <a:p>
            <a:pPr>
              <a:buFont typeface="Arial" pitchFamily="34" charset="0"/>
              <a:buChar char="•"/>
            </a:pPr>
            <a:r>
              <a:rPr lang="pl-PL" sz="3200" dirty="0" smtClean="0"/>
              <a:t>Wioślarstwo </a:t>
            </a:r>
          </a:p>
          <a:p>
            <a:pPr>
              <a:buFont typeface="Arial" pitchFamily="34" charset="0"/>
              <a:buChar char="•"/>
            </a:pPr>
            <a:r>
              <a:rPr lang="pl-PL" sz="3200" dirty="0" smtClean="0"/>
              <a:t>Kajakarstwo</a:t>
            </a:r>
            <a:endParaRPr lang="pl-PL" sz="3200" dirty="0"/>
          </a:p>
        </p:txBody>
      </p:sp>
    </p:spTree>
  </p:cSld>
  <p:clrMapOvr>
    <a:masterClrMapping/>
  </p:clrMapOvr>
  <p:transition advTm="3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Czynniki </a:t>
            </a:r>
            <a:r>
              <a:rPr lang="pl-PL" smtClean="0"/>
              <a:t>powstania sportów </a:t>
            </a:r>
            <a:r>
              <a:rPr lang="pl-PL" dirty="0" smtClean="0"/>
              <a:t>wodnych</a:t>
            </a:r>
            <a:endParaRPr lang="pl-PL" dirty="0"/>
          </a:p>
        </p:txBody>
      </p:sp>
      <p:sp>
        <p:nvSpPr>
          <p:cNvPr id="3" name="Symbol zastępczy zawartości 2"/>
          <p:cNvSpPr>
            <a:spLocks noGrp="1"/>
          </p:cNvSpPr>
          <p:nvPr>
            <p:ph idx="1"/>
          </p:nvPr>
        </p:nvSpPr>
        <p:spPr>
          <a:xfrm>
            <a:off x="457200" y="1600200"/>
            <a:ext cx="5050904" cy="4525963"/>
          </a:xfrm>
        </p:spPr>
        <p:txBody>
          <a:bodyPr>
            <a:normAutofit fontScale="77500" lnSpcReduction="20000"/>
          </a:bodyPr>
          <a:lstStyle/>
          <a:p>
            <a:pPr>
              <a:buNone/>
            </a:pPr>
            <a:r>
              <a:rPr lang="pl-PL" dirty="0" smtClean="0"/>
              <a:t>	Po przekazaniu Szczecina polskiemu rządowi przez Józefa Stalina do miasta napłynęło wielu repatriowanych. Nie tylko z odebranych ziem wschodnich, ale także z Wielkopolski, Lubelszczyzny i Mazowsza. Wśród nich znajdowała się spora grupa miłośników sportu, w tym także kajakarstwa. </a:t>
            </a:r>
          </a:p>
          <a:p>
            <a:pPr>
              <a:buNone/>
            </a:pPr>
            <a:r>
              <a:rPr lang="pl-PL" dirty="0" smtClean="0"/>
              <a:t>	A dla jego uprawiania okolica jest znakomita, bo do dyspozycji są rozlewiska Odry, Regalica, jezioro Miedwie.</a:t>
            </a:r>
          </a:p>
          <a:p>
            <a:endParaRPr lang="pl-PL" dirty="0"/>
          </a:p>
        </p:txBody>
      </p:sp>
      <p:pic>
        <p:nvPicPr>
          <p:cNvPr id="5122" name="Picture 2"/>
          <p:cNvPicPr>
            <a:picLocks noChangeAspect="1" noChangeArrowheads="1"/>
          </p:cNvPicPr>
          <p:nvPr/>
        </p:nvPicPr>
        <p:blipFill>
          <a:blip r:embed="rId2" cstate="print"/>
          <a:srcRect/>
          <a:stretch>
            <a:fillRect/>
          </a:stretch>
        </p:blipFill>
        <p:spPr bwMode="auto">
          <a:xfrm>
            <a:off x="5436096" y="1700808"/>
            <a:ext cx="3217540" cy="4320480"/>
          </a:xfrm>
          <a:prstGeom prst="rect">
            <a:avLst/>
          </a:prstGeom>
          <a:noFill/>
          <a:ln w="9525">
            <a:noFill/>
            <a:miter lim="800000"/>
            <a:headEnd/>
            <a:tailEnd/>
          </a:ln>
        </p:spPr>
      </p:pic>
    </p:spTree>
  </p:cSld>
  <p:clrMapOvr>
    <a:masterClrMapping/>
  </p:clrMapOvr>
  <p:transition advTm="12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rot="257956">
            <a:off x="457200" y="274638"/>
            <a:ext cx="8229600" cy="1143000"/>
          </a:xfrm>
        </p:spPr>
        <p:txBody>
          <a:bodyPr/>
          <a:lstStyle/>
          <a:p>
            <a:r>
              <a:rPr lang="pl-PL" b="1" i="1" dirty="0" smtClean="0">
                <a:solidFill>
                  <a:schemeClr val="bg1"/>
                </a:solidFill>
              </a:rPr>
              <a:t>Polski Związek Kajakarski</a:t>
            </a:r>
            <a:endParaRPr lang="pl-PL" b="1" i="1" dirty="0">
              <a:solidFill>
                <a:schemeClr val="bg1"/>
              </a:solidFill>
            </a:endParaRPr>
          </a:p>
        </p:txBody>
      </p:sp>
      <p:sp>
        <p:nvSpPr>
          <p:cNvPr id="3" name="Symbol zastępczy zawartości 2"/>
          <p:cNvSpPr>
            <a:spLocks noGrp="1"/>
          </p:cNvSpPr>
          <p:nvPr>
            <p:ph sz="half" idx="1"/>
          </p:nvPr>
        </p:nvSpPr>
        <p:spPr>
          <a:xfrm>
            <a:off x="467544" y="1628800"/>
            <a:ext cx="4038600" cy="4525963"/>
          </a:xfrm>
          <a:solidFill>
            <a:srgbClr val="CCFFFF">
              <a:alpha val="38039"/>
            </a:srgbClr>
          </a:solidFill>
        </p:spPr>
        <p:txBody>
          <a:bodyPr>
            <a:normAutofit fontScale="85000" lnSpcReduction="10000"/>
          </a:bodyPr>
          <a:lstStyle/>
          <a:p>
            <a:r>
              <a:rPr lang="pl-PL" dirty="0" smtClean="0"/>
              <a:t>Powstały w 1947</a:t>
            </a:r>
          </a:p>
          <a:p>
            <a:r>
              <a:rPr lang="pl-PL" dirty="0" smtClean="0"/>
              <a:t>Dyscyplina ta wiele zawdzięcza poznaniakowi Marcinowi </a:t>
            </a:r>
            <a:r>
              <a:rPr lang="pl-PL" dirty="0" err="1" smtClean="0"/>
              <a:t>Matłokowi</a:t>
            </a:r>
            <a:endParaRPr lang="pl-PL" dirty="0" smtClean="0"/>
          </a:p>
          <a:p>
            <a:r>
              <a:rPr lang="pl-PL" dirty="0" smtClean="0"/>
              <a:t>Był on czołowym polskim zawodnikiem, brał udział w igrzyskach olimpijskich w Londynie, zdobywał mistrzowskie tytuły w barwach „Surmy  Poznań”, a w l949 roku przeniósł się do stolicy książąt szczecińskich</a:t>
            </a:r>
          </a:p>
          <a:p>
            <a:endParaRPr lang="pl-PL" dirty="0"/>
          </a:p>
        </p:txBody>
      </p:sp>
      <p:sp>
        <p:nvSpPr>
          <p:cNvPr id="4" name="Symbol zastępczy zawartości 3"/>
          <p:cNvSpPr>
            <a:spLocks noGrp="1"/>
          </p:cNvSpPr>
          <p:nvPr>
            <p:ph sz="half" idx="2"/>
          </p:nvPr>
        </p:nvSpPr>
        <p:spPr>
          <a:solidFill>
            <a:srgbClr val="CCECFF">
              <a:alpha val="38039"/>
            </a:srgbClr>
          </a:solidFill>
        </p:spPr>
        <p:txBody>
          <a:bodyPr>
            <a:normAutofit fontScale="85000" lnSpcReduction="10000"/>
          </a:bodyPr>
          <a:lstStyle/>
          <a:p>
            <a:r>
              <a:rPr lang="pl-PL" dirty="0" smtClean="0"/>
              <a:t>Obecnie Prezesem PZK jest Józef Bejnarowicz</a:t>
            </a:r>
          </a:p>
          <a:p>
            <a:r>
              <a:rPr lang="pl-PL" dirty="0" smtClean="0"/>
              <a:t>w PZK utworzyło się wiele odłamów kajakarstwa, a są to m.in. Sprint, maraton, zjazd czy freestyle.</a:t>
            </a:r>
          </a:p>
          <a:p>
            <a:r>
              <a:rPr lang="pl-PL" dirty="0" smtClean="0"/>
              <a:t> Podczas VII Gali Sportu i Biznesu, która odbyła się w Centrum Olimpijskim w Warszawie Polski Związek Kajakarstwa otrzymał Nagrodę Biznesu Sportowego.</a:t>
            </a:r>
          </a:p>
          <a:p>
            <a:endParaRPr lang="pl-PL" dirty="0"/>
          </a:p>
        </p:txBody>
      </p:sp>
    </p:spTree>
  </p:cSld>
  <p:clrMapOvr>
    <a:masterClrMapping/>
  </p:clrMapOvr>
  <p:transition advTm="15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3059832" cy="3573016"/>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084168" y="0"/>
            <a:ext cx="3059832" cy="3573016"/>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3059832" y="0"/>
            <a:ext cx="3024336" cy="3573016"/>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0" y="3573016"/>
            <a:ext cx="3059832" cy="3284984"/>
          </a:xfrm>
          <a:prstGeom prst="rect">
            <a:avLst/>
          </a:prstGeom>
          <a:noFill/>
          <a:ln w="9525">
            <a:noFill/>
            <a:miter lim="800000"/>
            <a:headEnd/>
            <a:tailEnd/>
          </a:ln>
        </p:spPr>
      </p:pic>
      <p:pic>
        <p:nvPicPr>
          <p:cNvPr id="6150" name="Picture 6"/>
          <p:cNvPicPr>
            <a:picLocks noChangeAspect="1" noChangeArrowheads="1"/>
          </p:cNvPicPr>
          <p:nvPr/>
        </p:nvPicPr>
        <p:blipFill>
          <a:blip r:embed="rId6" cstate="print"/>
          <a:srcRect/>
          <a:stretch>
            <a:fillRect/>
          </a:stretch>
        </p:blipFill>
        <p:spPr bwMode="auto">
          <a:xfrm>
            <a:off x="3059832" y="3573016"/>
            <a:ext cx="3024336" cy="3284984"/>
          </a:xfrm>
          <a:prstGeom prst="rect">
            <a:avLst/>
          </a:prstGeom>
          <a:noFill/>
          <a:ln w="9525">
            <a:noFill/>
            <a:miter lim="800000"/>
            <a:headEnd/>
            <a:tailEnd/>
          </a:ln>
        </p:spPr>
      </p:pic>
      <p:pic>
        <p:nvPicPr>
          <p:cNvPr id="6151" name="Picture 7"/>
          <p:cNvPicPr>
            <a:picLocks noChangeAspect="1" noChangeArrowheads="1"/>
          </p:cNvPicPr>
          <p:nvPr/>
        </p:nvPicPr>
        <p:blipFill>
          <a:blip r:embed="rId7" cstate="print"/>
          <a:srcRect/>
          <a:stretch>
            <a:fillRect/>
          </a:stretch>
        </p:blipFill>
        <p:spPr bwMode="auto">
          <a:xfrm>
            <a:off x="6084168" y="3573016"/>
            <a:ext cx="3059832" cy="3284984"/>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Miejski Klub Pływacki       </a:t>
            </a:r>
            <a:br>
              <a:rPr lang="pl-PL" dirty="0" smtClean="0"/>
            </a:br>
            <a:r>
              <a:rPr lang="pl-PL" dirty="0" smtClean="0"/>
              <a:t>w Szczecinie</a:t>
            </a:r>
            <a:endParaRPr lang="pl-PL" dirty="0"/>
          </a:p>
        </p:txBody>
      </p:sp>
      <p:sp>
        <p:nvSpPr>
          <p:cNvPr id="3" name="Symbol zastępczy zawartości 2"/>
          <p:cNvSpPr>
            <a:spLocks noGrp="1"/>
          </p:cNvSpPr>
          <p:nvPr>
            <p:ph sz="half" idx="1"/>
          </p:nvPr>
        </p:nvSpPr>
        <p:spPr/>
        <p:txBody>
          <a:bodyPr>
            <a:normAutofit fontScale="77500" lnSpcReduction="20000"/>
          </a:bodyPr>
          <a:lstStyle/>
          <a:p>
            <a:r>
              <a:rPr lang="pl-PL" dirty="0" smtClean="0"/>
              <a:t>Pierwsze zebranie członków MKP odbyło się w „Domu Marynarza”.</a:t>
            </a:r>
          </a:p>
          <a:p>
            <a:r>
              <a:rPr lang="pl-PL" dirty="0" smtClean="0"/>
              <a:t>Powołano wtedy Komitet Założycielski Stowarzyszenia Kultury Fizycznej</a:t>
            </a:r>
          </a:p>
          <a:p>
            <a:r>
              <a:rPr lang="pl-PL" dirty="0" smtClean="0"/>
              <a:t>Na spotkaniu przyjęto nową nazwę organizacji: „Miejski Klub Pływacki w Szczecinie” oraz przyjęto statut klubowy</a:t>
            </a:r>
          </a:p>
          <a:p>
            <a:r>
              <a:rPr lang="pl-PL" dirty="0" smtClean="0"/>
              <a:t>Dnia 13.12.1999 roku w I Wydziale Sądu Okręgowego w Szczecinie odbyła się rejestracja M.K.P Szczecin</a:t>
            </a:r>
          </a:p>
          <a:p>
            <a:endParaRPr lang="pl-PL" dirty="0" smtClean="0"/>
          </a:p>
          <a:p>
            <a:endParaRPr lang="pl-PL" dirty="0"/>
          </a:p>
        </p:txBody>
      </p:sp>
      <p:sp>
        <p:nvSpPr>
          <p:cNvPr id="4" name="Symbol zastępczy zawartości 3"/>
          <p:cNvSpPr>
            <a:spLocks noGrp="1"/>
          </p:cNvSpPr>
          <p:nvPr>
            <p:ph sz="half" idx="2"/>
          </p:nvPr>
        </p:nvSpPr>
        <p:spPr/>
        <p:txBody>
          <a:bodyPr>
            <a:normAutofit fontScale="77500" lnSpcReduction="20000"/>
          </a:bodyPr>
          <a:lstStyle/>
          <a:p>
            <a:r>
              <a:rPr lang="pl-PL" dirty="0" smtClean="0"/>
              <a:t>Miejski Klub Sportowy finansowany jest ze środków Wydziału Edukacji, Sportu i Turystyki Urzędu Miejskiego.</a:t>
            </a:r>
          </a:p>
          <a:p>
            <a:r>
              <a:rPr lang="pl-PL" dirty="0" smtClean="0"/>
              <a:t>Działalność statutowa stowarzyszenia wspierana jest przez rodziców zawodników, którzy wpłacają do klubu comiesięczną składkę członkowską.</a:t>
            </a:r>
          </a:p>
          <a:p>
            <a:r>
              <a:rPr lang="pl-PL" dirty="0" smtClean="0"/>
              <a:t>Budżet klubu zasilać mają dochody z działalności gospodarczej-sprzedaży biletów na baseny Szczecińskiego Domu Sportu.</a:t>
            </a:r>
          </a:p>
          <a:p>
            <a:endParaRPr lang="pl-PL" dirty="0"/>
          </a:p>
        </p:txBody>
      </p:sp>
    </p:spTree>
  </p:cSld>
  <p:clrMapOvr>
    <a:masterClrMapping/>
  </p:clrMapOvr>
  <p:transition advTm="17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249835">
            <a:off x="2555776" y="274638"/>
            <a:ext cx="6131024" cy="1143000"/>
          </a:xfrm>
        </p:spPr>
        <p:txBody>
          <a:bodyPr>
            <a:normAutofit/>
          </a:bodyPr>
          <a:lstStyle/>
          <a:p>
            <a:r>
              <a:rPr lang="pl-PL" sz="6000" b="1" dirty="0" smtClean="0"/>
              <a:t>MKL Szczecin</a:t>
            </a:r>
            <a:endParaRPr lang="pl-PL" sz="6000" b="1" dirty="0"/>
          </a:p>
        </p:txBody>
      </p:sp>
      <p:pic>
        <p:nvPicPr>
          <p:cNvPr id="5" name="Symbol zastępczy zawartości 4" descr="mklszczecin.jpg"/>
          <p:cNvPicPr>
            <a:picLocks noGrp="1" noChangeAspect="1"/>
          </p:cNvPicPr>
          <p:nvPr>
            <p:ph sz="half" idx="1"/>
          </p:nvPr>
        </p:nvPicPr>
        <p:blipFill>
          <a:blip r:embed="rId2" cstate="print"/>
          <a:stretch>
            <a:fillRect/>
          </a:stretch>
        </p:blipFill>
        <p:spPr>
          <a:xfrm>
            <a:off x="755576" y="260648"/>
            <a:ext cx="2088232" cy="2304256"/>
          </a:xfrm>
        </p:spPr>
      </p:pic>
      <p:sp>
        <p:nvSpPr>
          <p:cNvPr id="4" name="Symbol zastępczy zawartości 3"/>
          <p:cNvSpPr>
            <a:spLocks noGrp="1"/>
          </p:cNvSpPr>
          <p:nvPr>
            <p:ph sz="half" idx="2"/>
          </p:nvPr>
        </p:nvSpPr>
        <p:spPr>
          <a:xfrm>
            <a:off x="971600" y="2780928"/>
            <a:ext cx="7715200" cy="3345235"/>
          </a:xfrm>
        </p:spPr>
        <p:txBody>
          <a:bodyPr>
            <a:normAutofit fontScale="77500" lnSpcReduction="20000"/>
          </a:bodyPr>
          <a:lstStyle/>
          <a:p>
            <a:pPr>
              <a:buNone/>
            </a:pPr>
            <a:r>
              <a:rPr lang="pl-PL" dirty="0"/>
              <a:t>	</a:t>
            </a:r>
            <a:r>
              <a:rPr lang="pl-PL" dirty="0" smtClean="0"/>
              <a:t>MKL swoją działalnością obejmuje teren województwa zachodniopomorskiego, a jego siedziba mieści się na szczecińskim stadionie lekkoatletycznym przy ulicy Litewskiej 20. Swoje cele klub realizuje poprzez współdziałanie z władzami państwowymi i samorządowymi w celu zapewnienia członkom właściwych warunków do uprawiania sportu, uczestniczenie w rozgrywkach i zawodach sportowych rangi krajowej i międzynarodowej,  organizowanie zawodów, imprez sportowych i rekreacyjnych, prowadzenie działalności szkoleniowej oraz sprawowanie opieki wychowawczej i szkoleniowej nad członkami Klubu. </a:t>
            </a:r>
            <a:endParaRPr lang="pl-PL" dirty="0"/>
          </a:p>
        </p:txBody>
      </p:sp>
    </p:spTree>
  </p:cSld>
  <p:clrMapOvr>
    <a:masterClrMapping/>
  </p:clrMapOvr>
  <p:transition advTm="9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a 3"/>
          <p:cNvSpPr/>
          <p:nvPr/>
        </p:nvSpPr>
        <p:spPr>
          <a:xfrm>
            <a:off x="1907704" y="764704"/>
            <a:ext cx="56886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Elipsa 4"/>
          <p:cNvSpPr/>
          <p:nvPr/>
        </p:nvSpPr>
        <p:spPr>
          <a:xfrm>
            <a:off x="4499992" y="1124744"/>
            <a:ext cx="1440160" cy="36004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 name="Łącznik prosty 7"/>
          <p:cNvCxnSpPr>
            <a:stCxn id="5" idx="4"/>
          </p:cNvCxnSpPr>
          <p:nvPr/>
        </p:nvCxnSpPr>
        <p:spPr>
          <a:xfrm rot="5400000">
            <a:off x="4031940" y="1304764"/>
            <a:ext cx="1008112" cy="1368152"/>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Łącznik prosty 9"/>
          <p:cNvCxnSpPr>
            <a:stCxn id="5" idx="0"/>
          </p:cNvCxnSpPr>
          <p:nvPr/>
        </p:nvCxnSpPr>
        <p:spPr>
          <a:xfrm rot="16200000" flipV="1">
            <a:off x="4283968" y="188640"/>
            <a:ext cx="792088" cy="10801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Prostokąt zaokrąglony 10"/>
          <p:cNvSpPr/>
          <p:nvPr/>
        </p:nvSpPr>
        <p:spPr>
          <a:xfrm>
            <a:off x="3275856" y="2492896"/>
            <a:ext cx="792088" cy="216024"/>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zaokrąglony 13"/>
          <p:cNvSpPr/>
          <p:nvPr/>
        </p:nvSpPr>
        <p:spPr>
          <a:xfrm>
            <a:off x="3563888" y="260648"/>
            <a:ext cx="720080" cy="216024"/>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p:cNvSpPr/>
          <p:nvPr/>
        </p:nvSpPr>
        <p:spPr>
          <a:xfrm>
            <a:off x="882752" y="2967334"/>
            <a:ext cx="7378495" cy="2308324"/>
          </a:xfrm>
          <a:prstGeom prst="rect">
            <a:avLst/>
          </a:prstGeom>
          <a:noFill/>
        </p:spPr>
        <p:txBody>
          <a:bodyPr wrap="square" lIns="91440" tIns="45720" rIns="91440" bIns="45720">
            <a:spAutoFit/>
          </a:bodyPr>
          <a:lstStyle/>
          <a:p>
            <a:pPr algn="ctr"/>
            <a:r>
              <a:rPr lang="pl-PL" sz="7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Kajakarstwo w Szczecinie</a:t>
            </a:r>
            <a:endParaRPr lang="pl-PL"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advTm="2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1" dirty="0" smtClean="0">
                <a:solidFill>
                  <a:schemeClr val="accent6">
                    <a:lumMod val="75000"/>
                  </a:schemeClr>
                </a:solidFill>
              </a:rPr>
              <a:t>Czynniki powstania kajakarstwa</a:t>
            </a:r>
            <a:endParaRPr lang="pl-PL" b="1" i="1" dirty="0">
              <a:solidFill>
                <a:schemeClr val="accent6">
                  <a:lumMod val="75000"/>
                </a:schemeClr>
              </a:solidFill>
            </a:endParaRPr>
          </a:p>
        </p:txBody>
      </p:sp>
      <p:sp>
        <p:nvSpPr>
          <p:cNvPr id="3" name="Symbol zastępczy zawartości 2"/>
          <p:cNvSpPr>
            <a:spLocks noGrp="1"/>
          </p:cNvSpPr>
          <p:nvPr>
            <p:ph idx="1"/>
          </p:nvPr>
        </p:nvSpPr>
        <p:spPr/>
        <p:txBody>
          <a:bodyPr>
            <a:normAutofit fontScale="70000" lnSpcReduction="20000"/>
          </a:bodyPr>
          <a:lstStyle/>
          <a:p>
            <a:r>
              <a:rPr lang="pl-PL" dirty="0" smtClean="0"/>
              <a:t>Po przekazaniu Szczecina polskiemu rządowi przez Józefa Stalina do miasta napłynęło wielu repatriowanych. Nie tylko z odebranych ziem wschodnich, ale także z Wielkopolski, Lubelszczyzny i Mazowsza. Wśród nich znajdowała się spora grupa miłośników sportu, w tym także kajakarstwa. </a:t>
            </a:r>
          </a:p>
          <a:p>
            <a:r>
              <a:rPr lang="pl-PL" dirty="0" smtClean="0"/>
              <a:t>A dla jego uprawiania okolica jest znakomita, bo do dyspozycji są rozlewiska Odry, Regalica, jezioro Miedwie.</a:t>
            </a:r>
          </a:p>
          <a:p>
            <a:r>
              <a:rPr lang="pl-PL" dirty="0" smtClean="0"/>
              <a:t>W l947 roku powstał pierwszy sportowy klub w prawobrzeżnych dzielnicach miasta</a:t>
            </a:r>
          </a:p>
          <a:p>
            <a:r>
              <a:rPr lang="pl-PL" dirty="0" smtClean="0"/>
              <a:t>„Jedwab”  zakładali m.in. Władysław Żmuda, Mieczysław Dyszy, Mieczysław Bałecki</a:t>
            </a:r>
          </a:p>
          <a:p>
            <a:r>
              <a:rPr lang="pl-PL" dirty="0" smtClean="0"/>
              <a:t>Po licznych przekształceniach z „Jedwabiu” wykluł się zakładowy „Wiskord” , który ma szczególne miejsce w dziejach polskiego kajakarstwa. </a:t>
            </a:r>
          </a:p>
          <a:p>
            <a:endParaRPr lang="pl-PL" dirty="0"/>
          </a:p>
        </p:txBody>
      </p:sp>
    </p:spTree>
  </p:cSld>
  <p:clrMapOvr>
    <a:masterClrMapping/>
  </p:clrMapOvr>
  <p:transition advTm="16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Obecnie</a:t>
            </a:r>
            <a:endParaRPr lang="pl-PL" dirty="0"/>
          </a:p>
        </p:txBody>
      </p:sp>
      <p:sp>
        <p:nvSpPr>
          <p:cNvPr id="3" name="Symbol zastępczy zawartości 2"/>
          <p:cNvSpPr>
            <a:spLocks noGrp="1"/>
          </p:cNvSpPr>
          <p:nvPr>
            <p:ph idx="1"/>
          </p:nvPr>
        </p:nvSpPr>
        <p:spPr>
          <a:xfrm>
            <a:off x="467544" y="1268760"/>
            <a:ext cx="8229600" cy="5903154"/>
          </a:xfrm>
        </p:spPr>
        <p:txBody>
          <a:bodyPr wrap="square">
            <a:spAutoFit/>
          </a:bodyPr>
          <a:lstStyle/>
          <a:p>
            <a:r>
              <a:rPr lang="pl-PL" dirty="0" smtClean="0"/>
              <a:t>Obecnie w Szczecinie góruje Polski Związek Kajakarski</a:t>
            </a:r>
          </a:p>
          <a:p>
            <a:r>
              <a:rPr lang="pl-PL" dirty="0" smtClean="0"/>
              <a:t>prezesem tego klubu jest Józef Bejnarowicz</a:t>
            </a:r>
          </a:p>
          <a:p>
            <a:r>
              <a:rPr lang="pl-PL" dirty="0" smtClean="0"/>
              <a:t>w PZK utworzyło się wiele odłamów kajakarstwa, a są to m.in. Sprint, maraton, zjazd czy freestyle.</a:t>
            </a:r>
          </a:p>
          <a:p>
            <a:r>
              <a:rPr lang="pl-PL" dirty="0" smtClean="0"/>
              <a:t> Podczas VII Gali Sportu i Biznesu, która odbyła się w Centrum Olimpijskim w Warszawie Polski Związek Kajakarstwa otrzymał Nagrodę Biznesu Sportowego.</a:t>
            </a:r>
          </a:p>
          <a:p>
            <a:endParaRPr lang="pl-PL" dirty="0"/>
          </a:p>
        </p:txBody>
      </p:sp>
    </p:spTree>
  </p:cSld>
  <p:clrMapOvr>
    <a:masterClrMapping/>
  </p:clrMapOvr>
  <p:transition advTm="1028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763688" y="620688"/>
            <a:ext cx="5556329" cy="156966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pl-PL" sz="9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Pływanie</a:t>
            </a:r>
            <a:endParaRPr lang="pl-PL" sz="9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Prostokąt 4"/>
          <p:cNvSpPr/>
          <p:nvPr/>
        </p:nvSpPr>
        <p:spPr>
          <a:xfrm>
            <a:off x="1331640" y="3212976"/>
            <a:ext cx="6431376" cy="1569660"/>
          </a:xfrm>
          <a:prstGeom prst="rect">
            <a:avLst/>
          </a:prstGeom>
          <a:noFill/>
        </p:spPr>
        <p:txBody>
          <a:bodyPr wrap="none" lIns="91440" tIns="45720" rIns="91440" bIns="45720">
            <a:spAutoFit/>
          </a:bodyPr>
          <a:lstStyle/>
          <a:p>
            <a:pPr algn="ctr"/>
            <a:r>
              <a:rPr lang="pl-PL" sz="9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 Szczecinie</a:t>
            </a:r>
            <a:endParaRPr lang="pl-PL" sz="9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advTm="3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Wprowadzenie</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W Szczecnie jest wiele szkół, które reprezentują wysoki poziom w tej dyscyplinie, lecz klubów jest parę.</a:t>
            </a:r>
          </a:p>
          <a:p>
            <a:r>
              <a:rPr lang="pl-PL" dirty="0" smtClean="0"/>
              <a:t>Szczecnie nie miało przez wiele lat basenu olimpijskiego ( 50 metrów ), dopiero w 2010 powstał.</a:t>
            </a:r>
          </a:p>
          <a:p>
            <a:r>
              <a:rPr lang="pl-PL" dirty="0" smtClean="0"/>
              <a:t>Jednym z najbardziej liczących się klubów na arenie międzymiastowej jest Miejski Klub Pływacki w </a:t>
            </a:r>
            <a:r>
              <a:rPr lang="pl-PL" dirty="0" err="1" smtClean="0"/>
              <a:t>Szczecninie</a:t>
            </a:r>
            <a:r>
              <a:rPr lang="pl-PL" dirty="0" smtClean="0"/>
              <a:t>.</a:t>
            </a:r>
            <a:endParaRPr lang="pl-PL" dirty="0"/>
          </a:p>
        </p:txBody>
      </p:sp>
    </p:spTree>
  </p:cSld>
  <p:clrMapOvr>
    <a:masterClrMapping/>
  </p:clrMapOvr>
  <p:transition advTm="1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Medaliści</a:t>
            </a:r>
            <a:endParaRPr lang="pl-PL" dirty="0"/>
          </a:p>
        </p:txBody>
      </p:sp>
      <p:sp>
        <p:nvSpPr>
          <p:cNvPr id="3" name="Symbol zastępczy tekstu 2"/>
          <p:cNvSpPr>
            <a:spLocks noGrp="1"/>
          </p:cNvSpPr>
          <p:nvPr>
            <p:ph type="body" idx="1"/>
          </p:nvPr>
        </p:nvSpPr>
        <p:spPr/>
        <p:txBody>
          <a:bodyPr>
            <a:noAutofit/>
          </a:bodyPr>
          <a:lstStyle/>
          <a:p>
            <a:pPr algn="ctr"/>
            <a:r>
              <a:rPr lang="pl-PL" sz="3600" b="0" dirty="0" smtClean="0"/>
              <a:t>Mężczyźni</a:t>
            </a:r>
            <a:endParaRPr lang="pl-PL" sz="3600" dirty="0"/>
          </a:p>
        </p:txBody>
      </p:sp>
      <p:sp>
        <p:nvSpPr>
          <p:cNvPr id="4" name="Symbol zastępczy zawartości 3"/>
          <p:cNvSpPr>
            <a:spLocks noGrp="1"/>
          </p:cNvSpPr>
          <p:nvPr>
            <p:ph sz="half" idx="2"/>
          </p:nvPr>
        </p:nvSpPr>
        <p:spPr/>
        <p:txBody>
          <a:bodyPr>
            <a:normAutofit lnSpcReduction="10000"/>
          </a:bodyPr>
          <a:lstStyle/>
          <a:p>
            <a:r>
              <a:rPr lang="pl-PL" dirty="0" smtClean="0"/>
              <a:t>Stańczyk Przemysław             67 medali w tym 29 złotych)</a:t>
            </a:r>
          </a:p>
          <a:p>
            <a:r>
              <a:rPr lang="pl-PL" dirty="0" smtClean="0"/>
              <a:t>Kleszczyński Paweł                  (46 medali w tym 19 złotych)</a:t>
            </a:r>
          </a:p>
          <a:p>
            <a:r>
              <a:rPr lang="pl-PL" dirty="0" smtClean="0"/>
              <a:t>Sawrymowicz Mateusz          (34 medali w tym 24 złotych)</a:t>
            </a:r>
          </a:p>
          <a:p>
            <a:r>
              <a:rPr lang="pl-PL" dirty="0" smtClean="0"/>
              <a:t>Witkowski Krzysztof                (33 medali w tym 10 złotych)</a:t>
            </a:r>
          </a:p>
          <a:p>
            <a:pPr>
              <a:buNone/>
            </a:pPr>
            <a:endParaRPr lang="pl-PL" dirty="0" smtClean="0"/>
          </a:p>
          <a:p>
            <a:endParaRPr lang="pl-PL" dirty="0"/>
          </a:p>
        </p:txBody>
      </p:sp>
      <p:sp>
        <p:nvSpPr>
          <p:cNvPr id="5" name="Symbol zastępczy tekstu 4"/>
          <p:cNvSpPr>
            <a:spLocks noGrp="1"/>
          </p:cNvSpPr>
          <p:nvPr>
            <p:ph type="body" sz="quarter" idx="3"/>
          </p:nvPr>
        </p:nvSpPr>
        <p:spPr/>
        <p:txBody>
          <a:bodyPr>
            <a:noAutofit/>
          </a:bodyPr>
          <a:lstStyle/>
          <a:p>
            <a:pPr algn="ctr"/>
            <a:r>
              <a:rPr lang="pl-PL" sz="3600" dirty="0" smtClean="0"/>
              <a:t>Kobiety</a:t>
            </a:r>
            <a:endParaRPr lang="pl-PL" sz="3600" dirty="0"/>
          </a:p>
        </p:txBody>
      </p:sp>
      <p:sp>
        <p:nvSpPr>
          <p:cNvPr id="6" name="Symbol zastępczy zawartości 5"/>
          <p:cNvSpPr>
            <a:spLocks noGrp="1"/>
          </p:cNvSpPr>
          <p:nvPr>
            <p:ph sz="quarter" idx="4"/>
          </p:nvPr>
        </p:nvSpPr>
        <p:spPr>
          <a:xfrm>
            <a:off x="4427985" y="2174875"/>
            <a:ext cx="4176463" cy="3951288"/>
          </a:xfrm>
        </p:spPr>
        <p:txBody>
          <a:bodyPr>
            <a:normAutofit/>
          </a:bodyPr>
          <a:lstStyle/>
          <a:p>
            <a:r>
              <a:rPr lang="pl-PL" dirty="0" smtClean="0"/>
              <a:t>Baranowska Katarzyna      (115 medali w tym 45 złotych)</a:t>
            </a:r>
          </a:p>
          <a:p>
            <a:r>
              <a:rPr lang="pl-PL" dirty="0" smtClean="0"/>
              <a:t>Kalska Agnieszka                  (76 medali w tym 27 złotych)</a:t>
            </a:r>
          </a:p>
          <a:p>
            <a:r>
              <a:rPr lang="pl-PL" dirty="0" smtClean="0"/>
              <a:t>Rutkowska Kornelia              (51 medali w tym 18 złotych)</a:t>
            </a:r>
          </a:p>
          <a:p>
            <a:r>
              <a:rPr lang="pl-PL" dirty="0" smtClean="0"/>
              <a:t>Fijałek Małgorzata                   (31 medali w tym 12 złotych)</a:t>
            </a:r>
          </a:p>
          <a:p>
            <a:endParaRPr lang="pl-PL" dirty="0"/>
          </a:p>
        </p:txBody>
      </p:sp>
    </p:spTree>
  </p:cSld>
  <p:clrMapOvr>
    <a:masterClrMapping/>
  </p:clrMapOvr>
  <p:transition advTm="13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Obecnie</a:t>
            </a:r>
            <a:endParaRPr lang="pl-PL" dirty="0"/>
          </a:p>
        </p:txBody>
      </p:sp>
      <p:sp>
        <p:nvSpPr>
          <p:cNvPr id="3" name="Symbol zastępczy zawartości 2"/>
          <p:cNvSpPr>
            <a:spLocks noGrp="1"/>
          </p:cNvSpPr>
          <p:nvPr>
            <p:ph idx="1"/>
          </p:nvPr>
        </p:nvSpPr>
        <p:spPr/>
        <p:txBody>
          <a:bodyPr>
            <a:normAutofit fontScale="92500"/>
          </a:bodyPr>
          <a:lstStyle/>
          <a:p>
            <a:r>
              <a:rPr lang="pl-PL" dirty="0" smtClean="0"/>
              <a:t>Miejski Klub Sportowy finansowany jest ze środków Wydziału Edukacji, Sportu i Turystyki Urzędu Miejskiego.</a:t>
            </a:r>
          </a:p>
          <a:p>
            <a:r>
              <a:rPr lang="pl-PL" dirty="0" smtClean="0"/>
              <a:t>Działalność statutowa stowarzyszenia wspierana jest przez rodziców zawodników, którzy wpłacają do klubu comiesięczną składkę członkowską.</a:t>
            </a:r>
          </a:p>
          <a:p>
            <a:r>
              <a:rPr lang="pl-PL" dirty="0" smtClean="0"/>
              <a:t>Budżet klubu zasilać mają dochody z działalności gospodarczej-sprzedaży biletów na baseny Szczecińskiego Domu Sportu.</a:t>
            </a:r>
          </a:p>
          <a:p>
            <a:pPr>
              <a:buNone/>
            </a:pPr>
            <a:endParaRPr lang="pl-PL" dirty="0" smtClean="0"/>
          </a:p>
          <a:p>
            <a:endParaRPr lang="pl-PL" dirty="0"/>
          </a:p>
        </p:txBody>
      </p:sp>
    </p:spTree>
  </p:cSld>
  <p:clrMapOvr>
    <a:masterClrMapping/>
  </p:clrMapOvr>
  <p:transition advTm="1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79155.3.jpg"/>
          <p:cNvPicPr>
            <a:picLocks noChangeAspect="1"/>
          </p:cNvPicPr>
          <p:nvPr/>
        </p:nvPicPr>
        <p:blipFill>
          <a:blip r:embed="rId2" cstate="print"/>
          <a:stretch>
            <a:fillRect/>
          </a:stretch>
        </p:blipFill>
        <p:spPr>
          <a:xfrm>
            <a:off x="0" y="0"/>
            <a:ext cx="9144000" cy="6858000"/>
          </a:xfrm>
          <a:prstGeom prst="rect">
            <a:avLst/>
          </a:prstGeom>
        </p:spPr>
      </p:pic>
      <p:sp>
        <p:nvSpPr>
          <p:cNvPr id="3" name="pole tekstowe 2"/>
          <p:cNvSpPr txBox="1"/>
          <p:nvPr/>
        </p:nvSpPr>
        <p:spPr>
          <a:xfrm rot="734109">
            <a:off x="2771800" y="980728"/>
            <a:ext cx="4104456" cy="1015663"/>
          </a:xfrm>
          <a:prstGeom prst="rect">
            <a:avLst/>
          </a:prstGeom>
          <a:noFill/>
        </p:spPr>
        <p:txBody>
          <a:bodyPr wrap="square" rtlCol="0">
            <a:spAutoFit/>
          </a:bodyPr>
          <a:lstStyle/>
          <a:p>
            <a:pPr algn="ctr"/>
            <a:r>
              <a:rPr lang="pl-PL" sz="6000" b="1" i="1" dirty="0" smtClean="0">
                <a:solidFill>
                  <a:srgbClr val="FFC000"/>
                </a:solidFill>
              </a:rPr>
              <a:t>Koszykówka</a:t>
            </a:r>
            <a:endParaRPr lang="pl-PL" sz="6000" i="1" dirty="0">
              <a:solidFill>
                <a:srgbClr val="FFC000"/>
              </a:solidFill>
            </a:endParaRPr>
          </a:p>
        </p:txBody>
      </p:sp>
      <p:sp>
        <p:nvSpPr>
          <p:cNvPr id="4" name="pole tekstowe 3"/>
          <p:cNvSpPr txBox="1"/>
          <p:nvPr/>
        </p:nvSpPr>
        <p:spPr>
          <a:xfrm>
            <a:off x="971600" y="2564904"/>
            <a:ext cx="7200800" cy="2677656"/>
          </a:xfrm>
          <a:prstGeom prst="rect">
            <a:avLst/>
          </a:prstGeom>
          <a:solidFill>
            <a:srgbClr val="D9D9D9">
              <a:alpha val="40000"/>
            </a:srgbClr>
          </a:solidFill>
        </p:spPr>
        <p:txBody>
          <a:bodyPr wrap="square" rtlCol="0">
            <a:spAutoFit/>
          </a:bodyPr>
          <a:lstStyle/>
          <a:p>
            <a:r>
              <a:rPr lang="pl-PL" sz="2400" b="1" dirty="0" smtClean="0"/>
              <a:t>Najlepsze i najstarsze kluby koszykarskie w Szczecinie:</a:t>
            </a:r>
          </a:p>
          <a:p>
            <a:pPr>
              <a:buFont typeface="Arial" pitchFamily="34" charset="0"/>
              <a:buChar char="•"/>
            </a:pPr>
            <a:r>
              <a:rPr lang="pl-PL" sz="2400" b="1" dirty="0" smtClean="0"/>
              <a:t>  KS Drawa</a:t>
            </a:r>
          </a:p>
          <a:p>
            <a:pPr>
              <a:buFont typeface="Arial" pitchFamily="34" charset="0"/>
              <a:buChar char="•"/>
            </a:pPr>
            <a:r>
              <a:rPr lang="pl-PL" sz="2400" b="1" dirty="0" smtClean="0"/>
              <a:t>  KS ZWM „Zryw”</a:t>
            </a:r>
          </a:p>
          <a:p>
            <a:pPr>
              <a:buFont typeface="Arial" pitchFamily="34" charset="0"/>
              <a:buChar char="•"/>
            </a:pPr>
            <a:r>
              <a:rPr lang="pl-PL" sz="2400" b="1" dirty="0" smtClean="0"/>
              <a:t>  AZS Szczecin</a:t>
            </a:r>
          </a:p>
          <a:p>
            <a:pPr>
              <a:buFont typeface="Arial" pitchFamily="34" charset="0"/>
              <a:buChar char="•"/>
            </a:pPr>
            <a:r>
              <a:rPr lang="pl-PL" sz="2400" b="1" dirty="0" smtClean="0"/>
              <a:t>  KS </a:t>
            </a:r>
            <a:r>
              <a:rPr lang="pl-PL" sz="2400" b="1" dirty="0" err="1" smtClean="0"/>
              <a:t>PionierKoszykówka</a:t>
            </a:r>
            <a:endParaRPr lang="pl-PL" sz="2400" b="1" dirty="0" smtClean="0"/>
          </a:p>
          <a:p>
            <a:pPr>
              <a:buFont typeface="Arial" pitchFamily="34" charset="0"/>
              <a:buChar char="•"/>
            </a:pPr>
            <a:r>
              <a:rPr lang="pl-PL" sz="2400" b="1" dirty="0" smtClean="0"/>
              <a:t>  Morski Klub Koszykówki</a:t>
            </a:r>
          </a:p>
          <a:p>
            <a:pPr>
              <a:buFont typeface="Arial" pitchFamily="34" charset="0"/>
              <a:buChar char="•"/>
            </a:pPr>
            <a:r>
              <a:rPr lang="pl-PL" sz="2400" b="1" dirty="0" smtClean="0"/>
              <a:t>  Kusy Szczecin</a:t>
            </a:r>
            <a:endParaRPr lang="pl-PL" sz="2400" dirty="0"/>
          </a:p>
        </p:txBody>
      </p:sp>
    </p:spTree>
  </p:cSld>
  <p:clrMapOvr>
    <a:masterClrMapping/>
  </p:clrMapOvr>
  <p:transition advTm="8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i="1" dirty="0" smtClean="0">
                <a:solidFill>
                  <a:schemeClr val="accent6">
                    <a:lumMod val="75000"/>
                  </a:schemeClr>
                </a:solidFill>
              </a:rPr>
              <a:t>Początki koszykówki na Pomorzu Zachodnim (1945-1950)</a:t>
            </a:r>
            <a:endParaRPr lang="pl-PL" b="1" i="1" dirty="0">
              <a:solidFill>
                <a:schemeClr val="accent6">
                  <a:lumMod val="75000"/>
                </a:schemeClr>
              </a:solidFill>
            </a:endParaRPr>
          </a:p>
        </p:txBody>
      </p:sp>
      <p:sp>
        <p:nvSpPr>
          <p:cNvPr id="3" name="Symbol zastępczy zawartości 2"/>
          <p:cNvSpPr>
            <a:spLocks noGrp="1"/>
          </p:cNvSpPr>
          <p:nvPr>
            <p:ph idx="1"/>
          </p:nvPr>
        </p:nvSpPr>
        <p:spPr>
          <a:xfrm>
            <a:off x="457200" y="1600200"/>
            <a:ext cx="4546848" cy="4853136"/>
          </a:xfrm>
        </p:spPr>
        <p:txBody>
          <a:bodyPr>
            <a:noAutofit/>
          </a:bodyPr>
          <a:lstStyle/>
          <a:p>
            <a:r>
              <a:rPr lang="pl-PL" sz="1900" dirty="0" smtClean="0"/>
              <a:t> Pierwsza impreza koszykarska na terenie Pomorza Szczecińskiego po zakończeniu wojny została przeprowadzona we wrześniu 1945 r., kiedy to zorganizowano turniej koszykówki z okazji odbywających się wojewódzkich dożynek. 	</a:t>
            </a:r>
          </a:p>
          <a:p>
            <a:r>
              <a:rPr lang="pl-PL" sz="1900" dirty="0" smtClean="0"/>
              <a:t>    Faktycznym początkiem rozwoju koszykówki w Szczecinie było powołanie do życia 15 marca 1946 roku przez Klub Sportowy „Społem” sekcji gier sportowych. Również w marcu 1946 roku  powołano do życia Okręgowy Związek Piłki Ręcznej, który miał za zadanie koordynacje wszystkich gier sportowych.</a:t>
            </a:r>
          </a:p>
          <a:p>
            <a:r>
              <a:rPr lang="pl-PL" sz="1900" dirty="0" smtClean="0"/>
              <a:t>    W październiku 1949 roku oddzielono Zarząd Koszykówki od Sekcji Piłki Ręcznej</a:t>
            </a:r>
            <a:endParaRPr lang="pl-PL" sz="1900" dirty="0"/>
          </a:p>
        </p:txBody>
      </p:sp>
      <p:pic>
        <p:nvPicPr>
          <p:cNvPr id="4" name="Symbol zastępczy zawartości 6" descr="2010.02.06_azs_radex_-_pogon_prudnik_02.jpg"/>
          <p:cNvPicPr>
            <a:picLocks noChangeAspect="1"/>
          </p:cNvPicPr>
          <p:nvPr/>
        </p:nvPicPr>
        <p:blipFill>
          <a:blip r:embed="rId3" cstate="print"/>
          <a:stretch>
            <a:fillRect/>
          </a:stretch>
        </p:blipFill>
        <p:spPr>
          <a:xfrm>
            <a:off x="5105400" y="1988840"/>
            <a:ext cx="4038600" cy="3312368"/>
          </a:xfrm>
          <a:prstGeom prst="rect">
            <a:avLst/>
          </a:prstGeom>
        </p:spPr>
      </p:pic>
    </p:spTree>
    <p:custDataLst>
      <p:tags r:id="rId1"/>
    </p:custDataLst>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i="1" dirty="0" smtClean="0">
                <a:solidFill>
                  <a:schemeClr val="accent6">
                    <a:lumMod val="75000"/>
                  </a:schemeClr>
                </a:solidFill>
              </a:rPr>
              <a:t>Koszykówka na Pomorzu Zachodnim (1951-1960)</a:t>
            </a:r>
            <a:endParaRPr lang="pl-PL" b="1" i="1" dirty="0">
              <a:solidFill>
                <a:schemeClr val="accent6">
                  <a:lumMod val="75000"/>
                </a:schemeClr>
              </a:solidFill>
            </a:endParaRPr>
          </a:p>
        </p:txBody>
      </p:sp>
      <p:sp>
        <p:nvSpPr>
          <p:cNvPr id="3" name="Symbol zastępczy zawartości 2"/>
          <p:cNvSpPr>
            <a:spLocks noGrp="1"/>
          </p:cNvSpPr>
          <p:nvPr>
            <p:ph idx="1"/>
          </p:nvPr>
        </p:nvSpPr>
        <p:spPr>
          <a:xfrm>
            <a:off x="457200" y="1600200"/>
            <a:ext cx="4258816" cy="4525963"/>
          </a:xfrm>
        </p:spPr>
        <p:txBody>
          <a:bodyPr>
            <a:normAutofit fontScale="70000" lnSpcReduction="20000"/>
          </a:bodyPr>
          <a:lstStyle/>
          <a:p>
            <a:r>
              <a:rPr lang="pl-PL" dirty="0" smtClean="0"/>
              <a:t>W 1951r. po raz pierwszy na terenie województwa zorganizowano rozgrywki koszykówki o mistrzostwo klasy A, których zwycięzcą została drużyna Szczecińskiej „Stali”. </a:t>
            </a:r>
          </a:p>
          <a:p>
            <a:r>
              <a:rPr lang="pl-PL" dirty="0" smtClean="0"/>
              <a:t>	W następnych latach największym sukcesem szczecińskich drużyn był awans AZS do II ligi w 1953 roku.</a:t>
            </a:r>
          </a:p>
          <a:p>
            <a:r>
              <a:rPr lang="pl-PL" dirty="0" smtClean="0"/>
              <a:t>1956roku –kryzys (mała ilość sekcji koszykówki, brak kadry)</a:t>
            </a:r>
          </a:p>
          <a:p>
            <a:r>
              <a:rPr lang="pl-PL" dirty="0" smtClean="0"/>
              <a:t>1959 – spadek drużyny AZS do III ligi</a:t>
            </a:r>
          </a:p>
        </p:txBody>
      </p:sp>
      <p:pic>
        <p:nvPicPr>
          <p:cNvPr id="4" name="Symbol zastępczy zawartości 4" descr="2011.04.03_azs_radex-gks_tychy_01.jpg"/>
          <p:cNvPicPr>
            <a:picLocks noChangeAspect="1"/>
          </p:cNvPicPr>
          <p:nvPr/>
        </p:nvPicPr>
        <p:blipFill>
          <a:blip r:embed="rId2" cstate="print"/>
          <a:stretch>
            <a:fillRect/>
          </a:stretch>
        </p:blipFill>
        <p:spPr>
          <a:xfrm>
            <a:off x="4716016" y="2276872"/>
            <a:ext cx="4038600" cy="2692400"/>
          </a:xfrm>
          <a:prstGeom prst="rect">
            <a:avLst/>
          </a:prstGeom>
        </p:spPr>
      </p:pic>
    </p:spTree>
  </p:cSld>
  <p:clrMapOvr>
    <a:masterClrMapping/>
  </p:clrMapOvr>
  <p:transition advTm="1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455655">
            <a:off x="2843808" y="274638"/>
            <a:ext cx="5842992" cy="1143000"/>
          </a:xfrm>
        </p:spPr>
        <p:txBody>
          <a:bodyPr>
            <a:normAutofit/>
          </a:bodyPr>
          <a:lstStyle/>
          <a:p>
            <a:r>
              <a:rPr lang="pl-PL" sz="4000" b="1" i="1" dirty="0" smtClean="0"/>
              <a:t>MARATOŃCZYK SZCZECIN</a:t>
            </a:r>
            <a:endParaRPr lang="pl-PL" sz="4000" b="1" i="1" dirty="0"/>
          </a:p>
        </p:txBody>
      </p:sp>
      <p:pic>
        <p:nvPicPr>
          <p:cNvPr id="5" name="Symbol zastępczy zawartości 4" descr="maratończyk szczecin.jpg"/>
          <p:cNvPicPr>
            <a:picLocks noGrp="1" noChangeAspect="1"/>
          </p:cNvPicPr>
          <p:nvPr>
            <p:ph sz="half" idx="1"/>
          </p:nvPr>
        </p:nvPicPr>
        <p:blipFill>
          <a:blip r:embed="rId2" cstate="print"/>
          <a:stretch>
            <a:fillRect/>
          </a:stretch>
        </p:blipFill>
        <p:spPr>
          <a:xfrm>
            <a:off x="611560" y="332656"/>
            <a:ext cx="1981200" cy="1981200"/>
          </a:xfrm>
        </p:spPr>
      </p:pic>
      <p:sp>
        <p:nvSpPr>
          <p:cNvPr id="4" name="Symbol zastępczy zawartości 3"/>
          <p:cNvSpPr>
            <a:spLocks noGrp="1"/>
          </p:cNvSpPr>
          <p:nvPr>
            <p:ph sz="half" idx="2"/>
          </p:nvPr>
        </p:nvSpPr>
        <p:spPr>
          <a:xfrm>
            <a:off x="1979712" y="2204864"/>
            <a:ext cx="6707088" cy="3921299"/>
          </a:xfrm>
        </p:spPr>
        <p:txBody>
          <a:bodyPr>
            <a:normAutofit lnSpcReduction="10000"/>
          </a:bodyPr>
          <a:lstStyle/>
          <a:p>
            <a:pPr>
              <a:buNone/>
            </a:pPr>
            <a:r>
              <a:rPr lang="pl-PL" dirty="0" smtClean="0"/>
              <a:t>	</a:t>
            </a:r>
            <a:r>
              <a:rPr lang="pl-PL" b="1" i="1" dirty="0" smtClean="0"/>
              <a:t>MARATOŃCZYK</a:t>
            </a:r>
            <a:r>
              <a:rPr lang="pl-PL" dirty="0" smtClean="0"/>
              <a:t> jest najstarszym obecnie działającym klubem biegacza w szczecinie. Założony został na początku marca 2000 roku, a zarejestrowany w sądzie pod koniec tegoż roku. Historia klubu sięga jednak głębiej, gdyż klub jest spadkobiercą tradycji </a:t>
            </a:r>
            <a:r>
              <a:rPr lang="pl-PL" dirty="0"/>
              <a:t>Klubu Maratończyka SKS Czarni Szczecin i Ogniska TKKF Biegacz Szczecin, które powstało w roku </a:t>
            </a:r>
            <a:r>
              <a:rPr lang="pl-PL" dirty="0" smtClean="0"/>
              <a:t>1985. </a:t>
            </a:r>
            <a:endParaRPr lang="pl-PL" dirty="0"/>
          </a:p>
        </p:txBody>
      </p:sp>
    </p:spTree>
  </p:cSld>
  <p:clrMapOvr>
    <a:masterClrMapping/>
  </p:clrMapOvr>
  <p:transition advTm="7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i="1" dirty="0" smtClean="0">
                <a:solidFill>
                  <a:schemeClr val="accent6">
                    <a:lumMod val="75000"/>
                  </a:schemeClr>
                </a:solidFill>
              </a:rPr>
              <a:t>Koszykówka na Pomorzu Zachodnim (1961 – 1965)</a:t>
            </a:r>
            <a:endParaRPr lang="pl-PL" b="1" i="1" dirty="0">
              <a:solidFill>
                <a:schemeClr val="accent6">
                  <a:lumMod val="75000"/>
                </a:schemeClr>
              </a:solidFill>
            </a:endParaRPr>
          </a:p>
        </p:txBody>
      </p:sp>
      <p:sp>
        <p:nvSpPr>
          <p:cNvPr id="3" name="Symbol zastępczy zawartości 2"/>
          <p:cNvSpPr>
            <a:spLocks noGrp="1"/>
          </p:cNvSpPr>
          <p:nvPr>
            <p:ph sz="half" idx="1"/>
          </p:nvPr>
        </p:nvSpPr>
        <p:spPr/>
        <p:txBody>
          <a:bodyPr>
            <a:normAutofit lnSpcReduction="10000"/>
          </a:bodyPr>
          <a:lstStyle/>
          <a:p>
            <a:r>
              <a:rPr lang="pl-PL" dirty="0" smtClean="0"/>
              <a:t>1961 roku w Szczecinie istniało 12 zespołów seniorskich.</a:t>
            </a:r>
          </a:p>
          <a:p>
            <a:r>
              <a:rPr lang="pl-PL" dirty="0" smtClean="0"/>
              <a:t> W II lidze oprócz AZS Szczecin występowali koszykarze MKS Pogoń</a:t>
            </a:r>
          </a:p>
          <a:p>
            <a:r>
              <a:rPr lang="pl-PL" dirty="0" smtClean="0"/>
              <a:t> W 1964 roku na terenie okręgu 43 sekcje w różnych kategoriach wiekowych</a:t>
            </a:r>
          </a:p>
          <a:p>
            <a:endParaRPr lang="pl-PL" dirty="0"/>
          </a:p>
        </p:txBody>
      </p:sp>
      <p:sp>
        <p:nvSpPr>
          <p:cNvPr id="4" name="Symbol zastępczy zawartości 3"/>
          <p:cNvSpPr>
            <a:spLocks noGrp="1"/>
          </p:cNvSpPr>
          <p:nvPr>
            <p:ph sz="half" idx="2"/>
          </p:nvPr>
        </p:nvSpPr>
        <p:spPr/>
        <p:txBody>
          <a:bodyPr>
            <a:normAutofit lnSpcReduction="10000"/>
          </a:bodyPr>
          <a:lstStyle/>
          <a:p>
            <a:r>
              <a:rPr lang="pl-PL" dirty="0" smtClean="0"/>
              <a:t>W tym samym roku kluby AZS Politechnika, AZS PAM, oraz Chrobry, połączyły się w jeden klub AZS, a MKS Kusy i MKS Mieszko w MKS Szczecin</a:t>
            </a:r>
          </a:p>
          <a:p>
            <a:r>
              <a:rPr lang="pl-PL" dirty="0" smtClean="0"/>
              <a:t> W 1965 roku wiodące w okręgu zespoły przeszły pod opiekę związków zawodowych</a:t>
            </a:r>
          </a:p>
          <a:p>
            <a:endParaRPr lang="pl-PL" dirty="0"/>
          </a:p>
        </p:txBody>
      </p:sp>
    </p:spTree>
  </p:cSld>
  <p:clrMapOvr>
    <a:masterClrMapping/>
  </p:clrMapOvr>
  <p:transition advTm="11216"/>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8229600" cy="1143000"/>
          </a:xfrm>
        </p:spPr>
        <p:txBody>
          <a:bodyPr>
            <a:normAutofit fontScale="90000"/>
          </a:bodyPr>
          <a:lstStyle/>
          <a:p>
            <a:r>
              <a:rPr lang="pl-PL" b="1" i="1" dirty="0" smtClean="0">
                <a:solidFill>
                  <a:schemeClr val="accent6">
                    <a:lumMod val="75000"/>
                  </a:schemeClr>
                </a:solidFill>
              </a:rPr>
              <a:t>Koszykówka na Pomorzu Zachodnim (1965 – 1975)</a:t>
            </a:r>
            <a:endParaRPr lang="pl-PL" b="1" i="1" dirty="0">
              <a:solidFill>
                <a:schemeClr val="accent6">
                  <a:lumMod val="75000"/>
                </a:schemeClr>
              </a:solidFill>
            </a:endParaRPr>
          </a:p>
        </p:txBody>
      </p:sp>
      <p:sp>
        <p:nvSpPr>
          <p:cNvPr id="3" name="Symbol zastępczy zawartości 2"/>
          <p:cNvSpPr>
            <a:spLocks noGrp="1"/>
          </p:cNvSpPr>
          <p:nvPr>
            <p:ph idx="1"/>
          </p:nvPr>
        </p:nvSpPr>
        <p:spPr>
          <a:xfrm>
            <a:off x="457200" y="1600200"/>
            <a:ext cx="4114800" cy="4525963"/>
          </a:xfrm>
        </p:spPr>
        <p:txBody>
          <a:bodyPr>
            <a:normAutofit lnSpcReduction="10000"/>
          </a:bodyPr>
          <a:lstStyle/>
          <a:p>
            <a:pPr>
              <a:buNone/>
            </a:pPr>
            <a:r>
              <a:rPr lang="pl-PL" dirty="0" smtClean="0"/>
              <a:t>	W latach 1969 – 1973 w I lidze mężczyzn grała drużyna Pogoni, a w II lidze kobiet walczyły koszykarki Czarnych. W lidze międzywojewódzkiej grał żeński zespół Ogniwa Szczecin i męski AZS</a:t>
            </a:r>
          </a:p>
          <a:p>
            <a:endParaRPr lang="pl-PL" dirty="0"/>
          </a:p>
        </p:txBody>
      </p:sp>
      <p:pic>
        <p:nvPicPr>
          <p:cNvPr id="4" name="Symbol zastępczy zawartości 4" descr="645481.jpg"/>
          <p:cNvPicPr>
            <a:picLocks noChangeAspect="1"/>
          </p:cNvPicPr>
          <p:nvPr/>
        </p:nvPicPr>
        <p:blipFill>
          <a:blip r:embed="rId3" cstate="print"/>
          <a:stretch>
            <a:fillRect/>
          </a:stretch>
        </p:blipFill>
        <p:spPr>
          <a:xfrm>
            <a:off x="4648200" y="2348706"/>
            <a:ext cx="4038600" cy="3028950"/>
          </a:xfrm>
          <a:prstGeom prst="rect">
            <a:avLst/>
          </a:prstGeom>
        </p:spPr>
      </p:pic>
    </p:spTree>
  </p:cSld>
  <p:clrMapOvr>
    <a:masterClrMapping/>
  </p:clrMapOvr>
  <p:transition advTm="10077"/>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72856"/>
            <a:ext cx="9144000" cy="6930856"/>
          </a:xfrm>
          <a:prstGeom prst="rect">
            <a:avLst/>
          </a:prstGeom>
          <a:noFill/>
          <a:ln w="9525">
            <a:noFill/>
            <a:miter lim="800000"/>
            <a:headEnd/>
            <a:tailEnd/>
          </a:ln>
        </p:spPr>
      </p:pic>
      <p:sp>
        <p:nvSpPr>
          <p:cNvPr id="3" name="pole tekstowe 2"/>
          <p:cNvSpPr txBox="1"/>
          <p:nvPr/>
        </p:nvSpPr>
        <p:spPr>
          <a:xfrm rot="355403">
            <a:off x="1691680" y="404664"/>
            <a:ext cx="5112568" cy="1200329"/>
          </a:xfrm>
          <a:prstGeom prst="rect">
            <a:avLst/>
          </a:prstGeom>
          <a:noFill/>
        </p:spPr>
        <p:txBody>
          <a:bodyPr wrap="square" rtlCol="0">
            <a:spAutoFit/>
          </a:bodyPr>
          <a:lstStyle/>
          <a:p>
            <a:pPr algn="ctr"/>
            <a:r>
              <a:rPr lang="pl-PL" sz="7200" b="1" i="1" dirty="0" smtClean="0">
                <a:solidFill>
                  <a:srgbClr val="FFC000"/>
                </a:solidFill>
              </a:rPr>
              <a:t>Tenis</a:t>
            </a:r>
            <a:r>
              <a:rPr lang="pl-PL" sz="6600" dirty="0" smtClean="0">
                <a:solidFill>
                  <a:srgbClr val="FF0000"/>
                </a:solidFill>
              </a:rPr>
              <a:t> </a:t>
            </a:r>
            <a:r>
              <a:rPr lang="pl-PL" sz="7200" b="1" i="1" dirty="0" smtClean="0">
                <a:solidFill>
                  <a:srgbClr val="FFC000"/>
                </a:solidFill>
              </a:rPr>
              <a:t>ziemny</a:t>
            </a:r>
            <a:endParaRPr lang="pl-PL" sz="7200" b="1" i="1" dirty="0">
              <a:solidFill>
                <a:srgbClr val="FFC000"/>
              </a:solidFill>
            </a:endParaRPr>
          </a:p>
        </p:txBody>
      </p:sp>
      <p:sp>
        <p:nvSpPr>
          <p:cNvPr id="4" name="pole tekstowe 3"/>
          <p:cNvSpPr txBox="1"/>
          <p:nvPr/>
        </p:nvSpPr>
        <p:spPr>
          <a:xfrm>
            <a:off x="1187624" y="1700808"/>
            <a:ext cx="5616624" cy="4308872"/>
          </a:xfrm>
          <a:prstGeom prst="rect">
            <a:avLst/>
          </a:prstGeom>
          <a:gradFill flip="none" rotWithShape="1">
            <a:gsLst>
              <a:gs pos="0">
                <a:srgbClr val="FFEFD1">
                  <a:alpha val="0"/>
                </a:srgbClr>
              </a:gs>
              <a:gs pos="64999">
                <a:srgbClr val="F0EBD5"/>
              </a:gs>
              <a:gs pos="100000">
                <a:srgbClr val="D1C39F"/>
              </a:gs>
            </a:gsLst>
            <a:lin ang="5400000" scaled="0"/>
            <a:tileRect r="-100000" b="-100000"/>
          </a:gradFill>
          <a:effectLst>
            <a:outerShdw blurRad="50800" dist="50800" sx="1000" sy="1000" algn="ctr" rotWithShape="0">
              <a:schemeClr val="bg1"/>
            </a:outerShdw>
          </a:effectLst>
        </p:spPr>
        <p:txBody>
          <a:bodyPr wrap="square" rtlCol="0">
            <a:spAutoFit/>
          </a:bodyPr>
          <a:lstStyle/>
          <a:p>
            <a:r>
              <a:rPr lang="pl-PL" sz="3200" b="1" i="1" dirty="0" smtClean="0"/>
              <a:t>Najlepsze i najstarsze kluby sportowe:</a:t>
            </a:r>
          </a:p>
          <a:p>
            <a:pPr>
              <a:buFont typeface="Arial" pitchFamily="34" charset="0"/>
              <a:buChar char="•"/>
            </a:pPr>
            <a:r>
              <a:rPr lang="pl-PL" sz="3200" b="1" i="1" dirty="0" smtClean="0"/>
              <a:t> Szczeciński Klub Tenisowy</a:t>
            </a:r>
          </a:p>
          <a:p>
            <a:pPr>
              <a:buFont typeface="Arial" pitchFamily="34" charset="0"/>
              <a:buChar char="•"/>
            </a:pPr>
            <a:r>
              <a:rPr lang="pl-PL" sz="3200" b="1" i="1" dirty="0" smtClean="0"/>
              <a:t> Pocztowy Klub Pocztowiec</a:t>
            </a:r>
          </a:p>
          <a:p>
            <a:pPr>
              <a:buFont typeface="Arial" pitchFamily="34" charset="0"/>
              <a:buChar char="•"/>
            </a:pPr>
            <a:r>
              <a:rPr lang="pl-PL" sz="3200" b="1" i="1" dirty="0" smtClean="0"/>
              <a:t> Kolejowy Klub Sportowy „Bałtyk”</a:t>
            </a:r>
          </a:p>
          <a:p>
            <a:pPr>
              <a:buFont typeface="Arial" pitchFamily="34" charset="0"/>
              <a:buChar char="•"/>
            </a:pPr>
            <a:r>
              <a:rPr lang="pl-PL" sz="3200" b="1" i="1" dirty="0" smtClean="0"/>
              <a:t> Wojewódzki Klub Sportowy „Społem”</a:t>
            </a:r>
          </a:p>
          <a:p>
            <a:endParaRPr lang="pl-PL" b="1" i="1" dirty="0"/>
          </a:p>
        </p:txBody>
      </p:sp>
    </p:spTree>
  </p:cSld>
  <p:clrMapOvr>
    <a:masterClrMapping/>
  </p:clrMapOvr>
  <p:transition advTm="8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i="1" dirty="0" smtClean="0">
                <a:solidFill>
                  <a:schemeClr val="accent6">
                    <a:lumMod val="75000"/>
                  </a:schemeClr>
                </a:solidFill>
              </a:rPr>
              <a:t>Tenis ziemny na Pomorzu Zachodnim (1945 – 1955)</a:t>
            </a:r>
            <a:endParaRPr lang="pl-PL" b="1" i="1" dirty="0">
              <a:solidFill>
                <a:schemeClr val="accent6">
                  <a:lumMod val="75000"/>
                </a:schemeClr>
              </a:solidFill>
            </a:endParaRPr>
          </a:p>
        </p:txBody>
      </p:sp>
      <p:sp>
        <p:nvSpPr>
          <p:cNvPr id="3" name="Symbol zastępczy zawartości 2"/>
          <p:cNvSpPr>
            <a:spLocks noGrp="1"/>
          </p:cNvSpPr>
          <p:nvPr>
            <p:ph sz="half" idx="1"/>
          </p:nvPr>
        </p:nvSpPr>
        <p:spPr/>
        <p:txBody>
          <a:bodyPr/>
          <a:lstStyle/>
          <a:p>
            <a:r>
              <a:rPr lang="pl-PL" dirty="0" smtClean="0"/>
              <a:t>1946 r. – otwarcie pierwszego w Szczecinie kort tenisowy</a:t>
            </a:r>
          </a:p>
          <a:p>
            <a:r>
              <a:rPr lang="pl-PL" dirty="0" smtClean="0"/>
              <a:t> W 1950 roku utworzony został Okręgowy Związek Tenisowy, oraz Szczeciński Klub Tenisowy który awansował do I ligi</a:t>
            </a:r>
          </a:p>
          <a:p>
            <a:endParaRPr lang="pl-PL" dirty="0" smtClean="0"/>
          </a:p>
          <a:p>
            <a:endParaRPr lang="pl-PL" dirty="0"/>
          </a:p>
        </p:txBody>
      </p:sp>
      <p:sp>
        <p:nvSpPr>
          <p:cNvPr id="4" name="Symbol zastępczy zawartości 3"/>
          <p:cNvSpPr>
            <a:spLocks noGrp="1"/>
          </p:cNvSpPr>
          <p:nvPr>
            <p:ph sz="half" idx="2"/>
          </p:nvPr>
        </p:nvSpPr>
        <p:spPr/>
        <p:txBody>
          <a:bodyPr/>
          <a:lstStyle/>
          <a:p>
            <a:r>
              <a:rPr lang="pl-PL" dirty="0"/>
              <a:t>W 1953 roku w Szczecinie istniało kilka sekcji tenisowych m.in. SKT, AZS, w Ogniwie, Gwardii i Kolejarzu</a:t>
            </a:r>
          </a:p>
        </p:txBody>
      </p:sp>
      <p:pic>
        <p:nvPicPr>
          <p:cNvPr id="5" name="Obraz 4" descr="tenis_0.preview.jpg"/>
          <p:cNvPicPr>
            <a:picLocks noChangeAspect="1"/>
          </p:cNvPicPr>
          <p:nvPr/>
        </p:nvPicPr>
        <p:blipFill>
          <a:blip r:embed="rId3" cstate="print"/>
          <a:stretch>
            <a:fillRect/>
          </a:stretch>
        </p:blipFill>
        <p:spPr>
          <a:xfrm>
            <a:off x="4716016" y="4077072"/>
            <a:ext cx="3805840" cy="2132856"/>
          </a:xfrm>
          <a:prstGeom prst="rect">
            <a:avLst/>
          </a:prstGeom>
        </p:spPr>
      </p:pic>
    </p:spTree>
    <p:custDataLst>
      <p:tags r:id="rId1"/>
    </p:custDataLst>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i="1" dirty="0" smtClean="0">
                <a:solidFill>
                  <a:schemeClr val="accent6">
                    <a:lumMod val="75000"/>
                  </a:schemeClr>
                </a:solidFill>
              </a:rPr>
              <a:t>Tenis ziemny na Pomorzu Zachodnim (1956 – 1985)</a:t>
            </a:r>
            <a:endParaRPr lang="pl-PL" b="1" i="1" dirty="0">
              <a:solidFill>
                <a:schemeClr val="accent6">
                  <a:lumMod val="75000"/>
                </a:schemeClr>
              </a:solidFill>
            </a:endParaRPr>
          </a:p>
        </p:txBody>
      </p:sp>
      <p:sp>
        <p:nvSpPr>
          <p:cNvPr id="3" name="Symbol zastępczy zawartości 2"/>
          <p:cNvSpPr>
            <a:spLocks noGrp="1"/>
          </p:cNvSpPr>
          <p:nvPr>
            <p:ph sz="half" idx="1"/>
          </p:nvPr>
        </p:nvSpPr>
        <p:spPr/>
        <p:txBody>
          <a:bodyPr/>
          <a:lstStyle/>
          <a:p>
            <a:r>
              <a:rPr lang="pl-PL" dirty="0" smtClean="0"/>
              <a:t>1965 rok – kryzys w szczecińskim tenisie</a:t>
            </a:r>
          </a:p>
          <a:p>
            <a:r>
              <a:rPr lang="pl-PL" dirty="0" smtClean="0"/>
              <a:t> W 1979 roku Szczeciński Klub Tenisowy zorganizował międzynarodowy turniej tenisowy w którym wzięło udział 230 zawodników.</a:t>
            </a:r>
          </a:p>
          <a:p>
            <a:endParaRPr lang="pl-PL" dirty="0"/>
          </a:p>
        </p:txBody>
      </p:sp>
      <p:sp>
        <p:nvSpPr>
          <p:cNvPr id="4" name="Symbol zastępczy zawartości 3"/>
          <p:cNvSpPr>
            <a:spLocks noGrp="1"/>
          </p:cNvSpPr>
          <p:nvPr>
            <p:ph sz="half" idx="2"/>
          </p:nvPr>
        </p:nvSpPr>
        <p:spPr/>
        <p:txBody>
          <a:bodyPr/>
          <a:lstStyle/>
          <a:p>
            <a:r>
              <a:rPr lang="pl-PL" dirty="0" smtClean="0"/>
              <a:t>1980 roku R. Marcinkowska ze Sparty wygrała  w Poznaniu ogólnopolski turniej juniorów.</a:t>
            </a:r>
          </a:p>
          <a:p>
            <a:endParaRPr lang="pl-PL" dirty="0"/>
          </a:p>
        </p:txBody>
      </p:sp>
    </p:spTree>
  </p:cSld>
  <p:clrMapOvr>
    <a:masterClrMapping/>
  </p:clrMapOvr>
  <p:transition advTm="11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i="1" dirty="0" smtClean="0">
                <a:solidFill>
                  <a:schemeClr val="accent6">
                    <a:lumMod val="75000"/>
                  </a:schemeClr>
                </a:solidFill>
              </a:rPr>
              <a:t>Tenis ziemny na Pomorzu Zachodnim (1986 – 2000)</a:t>
            </a:r>
            <a:endParaRPr lang="pl-PL" b="1" i="1" dirty="0">
              <a:solidFill>
                <a:schemeClr val="accent6">
                  <a:lumMod val="75000"/>
                </a:schemeClr>
              </a:solidFill>
            </a:endParaRPr>
          </a:p>
        </p:txBody>
      </p:sp>
      <p:sp>
        <p:nvSpPr>
          <p:cNvPr id="3" name="Symbol zastępczy zawartości 2"/>
          <p:cNvSpPr>
            <a:spLocks noGrp="1"/>
          </p:cNvSpPr>
          <p:nvPr>
            <p:ph idx="1"/>
          </p:nvPr>
        </p:nvSpPr>
        <p:spPr>
          <a:xfrm>
            <a:off x="457200" y="1600200"/>
            <a:ext cx="4114800" cy="4525963"/>
          </a:xfrm>
        </p:spPr>
        <p:txBody>
          <a:bodyPr/>
          <a:lstStyle/>
          <a:p>
            <a:r>
              <a:rPr lang="pl-PL" dirty="0" smtClean="0"/>
              <a:t>Tenisiści szczecińscy pokonali w 1987 roku kolegów z Koszalina 6:4</a:t>
            </a:r>
          </a:p>
          <a:p>
            <a:r>
              <a:rPr lang="pl-PL" dirty="0" smtClean="0"/>
              <a:t>   W 1994 roku Patrycja Gajdzik z SKT zajęła III miejsce w turnieju PZT </a:t>
            </a:r>
          </a:p>
          <a:p>
            <a:endParaRPr lang="pl-PL" dirty="0"/>
          </a:p>
        </p:txBody>
      </p:sp>
      <p:pic>
        <p:nvPicPr>
          <p:cNvPr id="4" name="Symbol zastępczy zawartości 4" descr="tenis1.jpg"/>
          <p:cNvPicPr>
            <a:picLocks noChangeAspect="1"/>
          </p:cNvPicPr>
          <p:nvPr/>
        </p:nvPicPr>
        <p:blipFill>
          <a:blip r:embed="rId2" cstate="print"/>
          <a:stretch>
            <a:fillRect/>
          </a:stretch>
        </p:blipFill>
        <p:spPr>
          <a:xfrm>
            <a:off x="4788024" y="2060848"/>
            <a:ext cx="4008824" cy="2876748"/>
          </a:xfrm>
          <a:prstGeom prst="rect">
            <a:avLst/>
          </a:prstGeom>
        </p:spPr>
      </p:pic>
    </p:spTree>
  </p:cSld>
  <p:clrMapOvr>
    <a:masterClrMapping/>
  </p:clrMapOvr>
  <p:transition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bilde.jpg"/>
          <p:cNvPicPr>
            <a:picLocks noGrp="1" noChangeAspect="1"/>
          </p:cNvPicPr>
          <p:nvPr>
            <p:ph sz="half" idx="2"/>
          </p:nvPr>
        </p:nvPicPr>
        <p:blipFill>
          <a:blip r:embed="rId2" cstate="print"/>
          <a:stretch>
            <a:fillRect/>
          </a:stretch>
        </p:blipFill>
        <p:spPr>
          <a:xfrm>
            <a:off x="0" y="0"/>
            <a:ext cx="9144000" cy="6741368"/>
          </a:xfrm>
        </p:spPr>
      </p:pic>
      <p:sp>
        <p:nvSpPr>
          <p:cNvPr id="2" name="Tytuł 1"/>
          <p:cNvSpPr>
            <a:spLocks noGrp="1"/>
          </p:cNvSpPr>
          <p:nvPr>
            <p:ph type="title"/>
          </p:nvPr>
        </p:nvSpPr>
        <p:spPr>
          <a:xfrm rot="429282">
            <a:off x="457200" y="274638"/>
            <a:ext cx="8229600" cy="1143000"/>
          </a:xfrm>
        </p:spPr>
        <p:txBody>
          <a:bodyPr>
            <a:normAutofit/>
          </a:bodyPr>
          <a:lstStyle/>
          <a:p>
            <a:r>
              <a:rPr lang="pl-PL" sz="5400" b="1" i="1" dirty="0" smtClean="0">
                <a:solidFill>
                  <a:schemeClr val="accent6">
                    <a:lumMod val="75000"/>
                  </a:schemeClr>
                </a:solidFill>
              </a:rPr>
              <a:t>LKS OLIMPIC Szczecin</a:t>
            </a:r>
            <a:endParaRPr lang="pl-PL" sz="5400" b="1" i="1" dirty="0">
              <a:solidFill>
                <a:schemeClr val="accent6">
                  <a:lumMod val="75000"/>
                </a:schemeClr>
              </a:solidFill>
            </a:endParaRPr>
          </a:p>
        </p:txBody>
      </p:sp>
      <p:sp>
        <p:nvSpPr>
          <p:cNvPr id="3" name="Symbol zastępczy zawartości 2"/>
          <p:cNvSpPr>
            <a:spLocks noGrp="1"/>
          </p:cNvSpPr>
          <p:nvPr>
            <p:ph sz="half" idx="1"/>
          </p:nvPr>
        </p:nvSpPr>
        <p:spPr>
          <a:solidFill>
            <a:srgbClr val="FFFFFF">
              <a:alpha val="40000"/>
            </a:srgbClr>
          </a:solidFill>
        </p:spPr>
        <p:txBody>
          <a:bodyPr/>
          <a:lstStyle/>
          <a:p>
            <a:pPr>
              <a:buNone/>
            </a:pPr>
            <a:r>
              <a:rPr lang="pl-PL" dirty="0" smtClean="0"/>
              <a:t>	Przyjazny Klub lekkoatletyczny, który szkoli młodych Lekkoatletów. Młodych sprinterów kształci Hanna Bindaszewska, średniaków Wiesław Bindaszewski, a Marek Ferfet odpowiedzialny jest za rzuty oraz skoki.</a:t>
            </a:r>
            <a:endParaRPr lang="pl-PL" dirty="0"/>
          </a:p>
        </p:txBody>
      </p:sp>
    </p:spTree>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21178059">
            <a:off x="3131840" y="274638"/>
            <a:ext cx="5554960" cy="1143000"/>
          </a:xfrm>
        </p:spPr>
        <p:txBody>
          <a:bodyPr>
            <a:normAutofit/>
          </a:bodyPr>
          <a:lstStyle/>
          <a:p>
            <a:r>
              <a:rPr lang="pl-PL" sz="6600" b="1" i="1" dirty="0" smtClean="0"/>
              <a:t>IRONMAN</a:t>
            </a:r>
            <a:endParaRPr lang="pl-PL" sz="6600" b="1" i="1" dirty="0"/>
          </a:p>
        </p:txBody>
      </p:sp>
      <p:pic>
        <p:nvPicPr>
          <p:cNvPr id="5" name="Symbol zastępczy zawartości 4" descr="triathlon.jpg"/>
          <p:cNvPicPr>
            <a:picLocks noGrp="1" noChangeAspect="1"/>
          </p:cNvPicPr>
          <p:nvPr>
            <p:ph sz="half" idx="1"/>
          </p:nvPr>
        </p:nvPicPr>
        <p:blipFill>
          <a:blip r:embed="rId2" cstate="print"/>
          <a:stretch>
            <a:fillRect/>
          </a:stretch>
        </p:blipFill>
        <p:spPr>
          <a:xfrm>
            <a:off x="539552" y="332656"/>
            <a:ext cx="2736304" cy="2520280"/>
          </a:xfrm>
        </p:spPr>
      </p:pic>
      <p:sp>
        <p:nvSpPr>
          <p:cNvPr id="4" name="Symbol zastępczy zawartości 3"/>
          <p:cNvSpPr>
            <a:spLocks noGrp="1"/>
          </p:cNvSpPr>
          <p:nvPr>
            <p:ph sz="half" idx="2"/>
          </p:nvPr>
        </p:nvSpPr>
        <p:spPr>
          <a:xfrm>
            <a:off x="3203848" y="2060848"/>
            <a:ext cx="5482952" cy="4065315"/>
          </a:xfrm>
        </p:spPr>
        <p:txBody>
          <a:bodyPr>
            <a:normAutofit fontScale="70000" lnSpcReduction="20000"/>
          </a:bodyPr>
          <a:lstStyle/>
          <a:p>
            <a:pPr>
              <a:buNone/>
            </a:pPr>
            <a:r>
              <a:rPr lang="pl-PL" dirty="0" smtClean="0"/>
              <a:t>	 </a:t>
            </a:r>
            <a:r>
              <a:rPr lang="pl-PL" dirty="0"/>
              <a:t>IRONMAN </a:t>
            </a:r>
            <a:r>
              <a:rPr lang="pl-PL" dirty="0" smtClean="0"/>
              <a:t> </a:t>
            </a:r>
            <a:r>
              <a:rPr lang="pl-PL" dirty="0"/>
              <a:t>wywodzi się z ogniska TKKF, założonego w 1998 roku, na bazie którego w 2002 </a:t>
            </a:r>
            <a:r>
              <a:rPr lang="pl-PL" dirty="0" smtClean="0"/>
              <a:t>roku </a:t>
            </a:r>
            <a:r>
              <a:rPr lang="pl-PL" dirty="0"/>
              <a:t>powstał </a:t>
            </a:r>
            <a:r>
              <a:rPr lang="pl-PL" dirty="0" smtClean="0"/>
              <a:t>KS </a:t>
            </a:r>
            <a:r>
              <a:rPr lang="pl-PL" dirty="0"/>
              <a:t>IRONMAN </a:t>
            </a:r>
            <a:r>
              <a:rPr lang="pl-PL" dirty="0" smtClean="0"/>
              <a:t>Szczecin. </a:t>
            </a:r>
            <a:r>
              <a:rPr lang="pl-PL" dirty="0"/>
              <a:t>Klub od początku istnienia wyróżnia się na arenie sportowej kraju. Zawodnikami Klubu są dwie czołowe postacie polskiego </a:t>
            </a:r>
            <a:r>
              <a:rPr lang="pl-PL" dirty="0" smtClean="0"/>
              <a:t>triathlonu, a mianowicie </a:t>
            </a:r>
            <a:r>
              <a:rPr lang="pl-PL" b="1" dirty="0" smtClean="0">
                <a:solidFill>
                  <a:srgbClr val="FF0000"/>
                </a:solidFill>
              </a:rPr>
              <a:t>Dariusz </a:t>
            </a:r>
            <a:r>
              <a:rPr lang="pl-PL" b="1" dirty="0">
                <a:solidFill>
                  <a:srgbClr val="FF0000"/>
                </a:solidFill>
              </a:rPr>
              <a:t>Czyżowicz</a:t>
            </a:r>
            <a:r>
              <a:rPr lang="pl-PL" b="1" dirty="0"/>
              <a:t> </a:t>
            </a:r>
            <a:r>
              <a:rPr lang="pl-PL" dirty="0"/>
              <a:t>i</a:t>
            </a:r>
            <a:r>
              <a:rPr lang="pl-PL" b="1" dirty="0"/>
              <a:t> </a:t>
            </a:r>
            <a:r>
              <a:rPr lang="pl-PL" b="1" dirty="0">
                <a:solidFill>
                  <a:srgbClr val="FF0000"/>
                </a:solidFill>
              </a:rPr>
              <a:t>Piotr Grzegórzek</a:t>
            </a:r>
            <a:r>
              <a:rPr lang="pl-PL" dirty="0"/>
              <a:t>. Pierwszy – utytułowany, doświadczony i uznany </a:t>
            </a:r>
            <a:r>
              <a:rPr lang="pl-PL" dirty="0" smtClean="0"/>
              <a:t>zawodnik oraz  trener, który wciąż udowadnia, że </a:t>
            </a:r>
            <a:r>
              <a:rPr lang="pl-PL" dirty="0"/>
              <a:t>wiek nie jest przeszkodą w osiąganiu doskonałych wyników, drugi określany jako największy talent młodego pokolenia triathlonistów. Pozostali zawodnicy Klubu niewiele ustępują najlepszym zawodnikom w kraju, tworząc przy okazji zgrany i ukierunkowany na osiąganie celów zespół. </a:t>
            </a:r>
          </a:p>
        </p:txBody>
      </p:sp>
    </p:spTree>
  </p:cSld>
  <p:clrMapOvr>
    <a:masterClrMapping/>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47864" y="274638"/>
            <a:ext cx="5338936" cy="1143000"/>
          </a:xfrm>
        </p:spPr>
        <p:txBody>
          <a:bodyPr>
            <a:normAutofit/>
          </a:bodyPr>
          <a:lstStyle/>
          <a:p>
            <a:r>
              <a:rPr lang="pl-PL" sz="6600" b="1" i="1" dirty="0" smtClean="0"/>
              <a:t>BOKS</a:t>
            </a:r>
            <a:endParaRPr lang="pl-PL" sz="6600" b="1" i="1" dirty="0"/>
          </a:p>
        </p:txBody>
      </p:sp>
      <p:pic>
        <p:nvPicPr>
          <p:cNvPr id="5" name="Symbol zastępczy zawartości 4" descr="boks.jpg"/>
          <p:cNvPicPr>
            <a:picLocks noGrp="1" noChangeAspect="1"/>
          </p:cNvPicPr>
          <p:nvPr>
            <p:ph sz="half" idx="1"/>
          </p:nvPr>
        </p:nvPicPr>
        <p:blipFill>
          <a:blip r:embed="rId2" cstate="print"/>
          <a:stretch>
            <a:fillRect/>
          </a:stretch>
        </p:blipFill>
        <p:spPr>
          <a:xfrm>
            <a:off x="1187624" y="404664"/>
            <a:ext cx="2088232" cy="1656184"/>
          </a:xfrm>
        </p:spPr>
      </p:pic>
      <p:sp>
        <p:nvSpPr>
          <p:cNvPr id="4" name="Symbol zastępczy zawartości 3"/>
          <p:cNvSpPr>
            <a:spLocks noGrp="1"/>
          </p:cNvSpPr>
          <p:nvPr>
            <p:ph sz="half" idx="2"/>
          </p:nvPr>
        </p:nvSpPr>
        <p:spPr>
          <a:xfrm>
            <a:off x="3491880" y="1600201"/>
            <a:ext cx="5194920" cy="4349080"/>
          </a:xfrm>
        </p:spPr>
        <p:txBody>
          <a:bodyPr>
            <a:normAutofit fontScale="70000" lnSpcReduction="20000"/>
          </a:bodyPr>
          <a:lstStyle/>
          <a:p>
            <a:pPr>
              <a:buNone/>
            </a:pPr>
            <a:r>
              <a:rPr lang="pl-PL" b="1" dirty="0"/>
              <a:t>	</a:t>
            </a:r>
            <a:r>
              <a:rPr lang="pl-PL" b="1" dirty="0" smtClean="0"/>
              <a:t>Boks </a:t>
            </a:r>
            <a:r>
              <a:rPr lang="pl-PL" dirty="0" smtClean="0"/>
              <a:t>jest sportem </a:t>
            </a:r>
            <a:r>
              <a:rPr lang="pl-PL" dirty="0"/>
              <a:t>walki, w którym dwóch zawodników walczy ze sobą jedynie przy użyciu </a:t>
            </a:r>
            <a:r>
              <a:rPr lang="pl-PL" dirty="0" smtClean="0"/>
              <a:t>pięści, stąd jego druga nazwa- pięściarstwo.</a:t>
            </a:r>
            <a:endParaRPr lang="pl-PL" dirty="0"/>
          </a:p>
          <a:p>
            <a:pPr>
              <a:buNone/>
            </a:pPr>
            <a:r>
              <a:rPr lang="pl-PL" dirty="0" smtClean="0"/>
              <a:t>	Boks </a:t>
            </a:r>
            <a:r>
              <a:rPr lang="pl-PL" dirty="0"/>
              <a:t>jest jednym z najstarszych sportów, znanym już w starożytnych Rzymie i Grecji. Był znany w programie igrzysk w starożytnej Grecji. Statyczne bijatyki dwóch zawodników były bardzo brutalne i często kończyły się śmiercią. Walki te, bez żadnych określonych reguł, niewiele miały wspólnego ze sportem, jaki narodził się w 1719 roku w </a:t>
            </a:r>
            <a:r>
              <a:rPr lang="pl-PL" dirty="0" smtClean="0"/>
              <a:t>Anglii, gdy </a:t>
            </a:r>
            <a:r>
              <a:rPr lang="pl-PL" dirty="0"/>
              <a:t> </a:t>
            </a:r>
            <a:r>
              <a:rPr lang="pl-PL" dirty="0" smtClean="0"/>
              <a:t>James </a:t>
            </a:r>
            <a:r>
              <a:rPr lang="pl-PL" dirty="0"/>
              <a:t>Figg, uznawany za pierwszego w historii mistrza Anglii, założył przy Tottenham Court Road w Londynie "akademię" boksu. </a:t>
            </a:r>
          </a:p>
        </p:txBody>
      </p:sp>
    </p:spTree>
  </p:cSld>
  <p:clrMapOvr>
    <a:masterClrMapping/>
  </p:clrMapOvr>
  <p:transition advTm="9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74638"/>
            <a:ext cx="5616624" cy="1143000"/>
          </a:xfrm>
        </p:spPr>
        <p:txBody>
          <a:bodyPr>
            <a:normAutofit/>
          </a:bodyPr>
          <a:lstStyle/>
          <a:p>
            <a:r>
              <a:rPr lang="pl-PL" sz="6000" b="1" i="1" dirty="0" smtClean="0"/>
              <a:t>BKS OLIMP</a:t>
            </a:r>
            <a:endParaRPr lang="pl-PL" sz="6000" b="1" i="1" dirty="0"/>
          </a:p>
        </p:txBody>
      </p:sp>
      <p:sp>
        <p:nvSpPr>
          <p:cNvPr id="3" name="Symbol zastępczy zawartości 2"/>
          <p:cNvSpPr>
            <a:spLocks noGrp="1"/>
          </p:cNvSpPr>
          <p:nvPr>
            <p:ph sz="half" idx="1"/>
          </p:nvPr>
        </p:nvSpPr>
        <p:spPr>
          <a:xfrm>
            <a:off x="457200" y="1772816"/>
            <a:ext cx="5554960" cy="4353347"/>
          </a:xfrm>
        </p:spPr>
        <p:txBody>
          <a:bodyPr>
            <a:normAutofit fontScale="92500" lnSpcReduction="20000"/>
          </a:bodyPr>
          <a:lstStyle/>
          <a:p>
            <a:pPr>
              <a:buNone/>
            </a:pPr>
            <a:r>
              <a:rPr lang="pl-PL" dirty="0" smtClean="0"/>
              <a:t>	BKS Olimp Szczecin </a:t>
            </a:r>
            <a:r>
              <a:rPr lang="pl-PL" dirty="0"/>
              <a:t>powstał 1 grudnia 2003 roku. Zmieniona została jednak tylko nazwa klubu i statut, gdyż tak naprawdę klub posiada wieloletnią tradycję  i  znany  był  wcześniej  </a:t>
            </a:r>
            <a:r>
              <a:rPr lang="pl-PL" dirty="0" smtClean="0"/>
              <a:t>pod</a:t>
            </a:r>
            <a:r>
              <a:rPr lang="pl-PL" dirty="0"/>
              <a:t>  nazwą UKS Odra. Poprzednia siedziba mieściła się na ul. Wojska Polskiego </a:t>
            </a:r>
            <a:r>
              <a:rPr lang="pl-PL" dirty="0" smtClean="0"/>
              <a:t>i</a:t>
            </a:r>
            <a:r>
              <a:rPr lang="pl-PL" dirty="0"/>
              <a:t> tam też trener Edward Król, już od wielu lat szkolił młodych </a:t>
            </a:r>
            <a:r>
              <a:rPr lang="pl-PL" dirty="0" smtClean="0"/>
              <a:t>zawodników, jak i oldboyów. Z czasem salka stała się zbyt mała i siedziba klubu została przeniesiona na ulice Mazurską. </a:t>
            </a:r>
            <a:endParaRPr lang="pl-PL" dirty="0"/>
          </a:p>
        </p:txBody>
      </p:sp>
      <p:pic>
        <p:nvPicPr>
          <p:cNvPr id="5" name="Symbol zastępczy zawartości 4" descr="bks olimp.jpg"/>
          <p:cNvPicPr>
            <a:picLocks noGrp="1" noChangeAspect="1"/>
          </p:cNvPicPr>
          <p:nvPr>
            <p:ph sz="half" idx="2"/>
          </p:nvPr>
        </p:nvPicPr>
        <p:blipFill>
          <a:blip r:embed="rId2" cstate="print"/>
          <a:stretch>
            <a:fillRect/>
          </a:stretch>
        </p:blipFill>
        <p:spPr>
          <a:xfrm>
            <a:off x="5508104" y="188640"/>
            <a:ext cx="2016224" cy="1584176"/>
          </a:xfrm>
        </p:spPr>
      </p:pic>
    </p:spTree>
  </p:cSld>
  <p:clrMapOvr>
    <a:masterClrMapping/>
  </p:clrMapOvr>
  <p:transition advTm="11512"/>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1"/>
</p:tagLst>
</file>

<file path=ppt/tags/tag2.xml><?xml version="1.0" encoding="utf-8"?>
<p:tagLst xmlns:a="http://schemas.openxmlformats.org/drawingml/2006/main" xmlns:r="http://schemas.openxmlformats.org/officeDocument/2006/relationships" xmlns:p="http://schemas.openxmlformats.org/presentationml/2006/main">
  <p:tag name="TIMING" val="|9.1"/>
</p:tagLst>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363</TotalTime>
  <Words>1288</Words>
  <Application>Microsoft Office PowerPoint</Application>
  <PresentationFormat>Pokaz na ekranie (4:3)</PresentationFormat>
  <Paragraphs>180</Paragraphs>
  <Slides>55</Slides>
  <Notes>3</Notes>
  <HiddenSlides>0</HiddenSlides>
  <MMClips>0</MMClips>
  <ScaleCrop>false</ScaleCrop>
  <HeadingPairs>
    <vt:vector size="4" baseType="variant">
      <vt:variant>
        <vt:lpstr>Motyw</vt:lpstr>
      </vt:variant>
      <vt:variant>
        <vt:i4>1</vt:i4>
      </vt:variant>
      <vt:variant>
        <vt:lpstr>Tytuły slajdów</vt:lpstr>
      </vt:variant>
      <vt:variant>
        <vt:i4>55</vt:i4>
      </vt:variant>
    </vt:vector>
  </HeadingPairs>
  <TitlesOfParts>
    <vt:vector size="56" baseType="lpstr">
      <vt:lpstr>Motyw pakietu Office</vt:lpstr>
      <vt:lpstr>SZCZECIŃSKIE KLUBY SPORTOWE PO ‘45 ROKU.</vt:lpstr>
      <vt:lpstr>KKS PIONIER SZCZECIN</vt:lpstr>
      <vt:lpstr>LEKKOATLETYKA</vt:lpstr>
      <vt:lpstr>MKL Szczecin</vt:lpstr>
      <vt:lpstr>MARATOŃCZYK SZCZECIN</vt:lpstr>
      <vt:lpstr>LKS OLIMPIC Szczecin</vt:lpstr>
      <vt:lpstr>IRONMAN</vt:lpstr>
      <vt:lpstr>BOKS</vt:lpstr>
      <vt:lpstr>BKS OLIMP</vt:lpstr>
      <vt:lpstr>BKS SKORPION </vt:lpstr>
      <vt:lpstr>Pomnik Olimpijczyków Ziemi Zachodniopomorskiej</vt:lpstr>
      <vt:lpstr>PIŁKA SIATKOWA</vt:lpstr>
      <vt:lpstr>KS MORZE BAŁTYK</vt:lpstr>
      <vt:lpstr>PIAST SZCZECIN</vt:lpstr>
      <vt:lpstr>Kolarstwo</vt:lpstr>
      <vt:lpstr>KLUB 88</vt:lpstr>
      <vt:lpstr>Elektrobud BoGo </vt:lpstr>
      <vt:lpstr>Tor kolarski</vt:lpstr>
      <vt:lpstr>Nak MUAY SZCZECIN</vt:lpstr>
      <vt:lpstr>SAMURAJ SZCZECIN</vt:lpstr>
      <vt:lpstr>TAISO SZCZECIN</vt:lpstr>
      <vt:lpstr>BODAIKAN SZCZECIN</vt:lpstr>
      <vt:lpstr>JUDO KU AZS </vt:lpstr>
      <vt:lpstr>BERSERKERS TEAM</vt:lpstr>
      <vt:lpstr>SZCZECIŃSKA AKADEMIA JUJITSU</vt:lpstr>
      <vt:lpstr>Taekwn-do SZCZECIN</vt:lpstr>
      <vt:lpstr>TORNADO SZCZECIN</vt:lpstr>
      <vt:lpstr>PIŁKA NOŻNA</vt:lpstr>
      <vt:lpstr>HUTNIK SZCZECIN</vt:lpstr>
      <vt:lpstr>VIELGOVIA SZCZECIN</vt:lpstr>
      <vt:lpstr>OKS KASTA MAJOWE</vt:lpstr>
      <vt:lpstr>JEZIORAK SZCZECIN</vt:lpstr>
      <vt:lpstr>Odra Szczecin</vt:lpstr>
      <vt:lpstr>Stal SZCZECIN</vt:lpstr>
      <vt:lpstr>Slajd 35</vt:lpstr>
      <vt:lpstr>Czynniki powstania sportów wodnych</vt:lpstr>
      <vt:lpstr>Polski Związek Kajakarski</vt:lpstr>
      <vt:lpstr>Slajd 38</vt:lpstr>
      <vt:lpstr>Miejski Klub Pływacki        w Szczecinie</vt:lpstr>
      <vt:lpstr>Slajd 40</vt:lpstr>
      <vt:lpstr>Czynniki powstania kajakarstwa</vt:lpstr>
      <vt:lpstr>Obecnie</vt:lpstr>
      <vt:lpstr>Slajd 43</vt:lpstr>
      <vt:lpstr>Wprowadzenie</vt:lpstr>
      <vt:lpstr>Medaliści</vt:lpstr>
      <vt:lpstr>Obecnie</vt:lpstr>
      <vt:lpstr>Slajd 47</vt:lpstr>
      <vt:lpstr>Początki koszykówki na Pomorzu Zachodnim (1945-1950)</vt:lpstr>
      <vt:lpstr>Koszykówka na Pomorzu Zachodnim (1951-1960)</vt:lpstr>
      <vt:lpstr>Koszykówka na Pomorzu Zachodnim (1961 – 1965)</vt:lpstr>
      <vt:lpstr>Koszykówka na Pomorzu Zachodnim (1965 – 1975)</vt:lpstr>
      <vt:lpstr>Slajd 52</vt:lpstr>
      <vt:lpstr>Tenis ziemny na Pomorzu Zachodnim (1945 – 1955)</vt:lpstr>
      <vt:lpstr>Tenis ziemny na Pomorzu Zachodnim (1956 – 1985)</vt:lpstr>
      <vt:lpstr>Tenis ziemny na Pomorzu Zachodnim (1986 – 2000)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LEKKOATLETYKA</dc:title>
  <dc:creator>hp</dc:creator>
  <cp:lastModifiedBy>Uzytkownik</cp:lastModifiedBy>
  <cp:revision>41</cp:revision>
  <dcterms:created xsi:type="dcterms:W3CDTF">2011-06-01T18:14:42Z</dcterms:created>
  <dcterms:modified xsi:type="dcterms:W3CDTF">2011-11-01T16:29:50Z</dcterms:modified>
</cp:coreProperties>
</file>