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1" r:id="rId7"/>
    <p:sldId id="260" r:id="rId8"/>
    <p:sldId id="263" r:id="rId9"/>
    <p:sldId id="265" r:id="rId10"/>
    <p:sldId id="264" r:id="rId11"/>
    <p:sldId id="277" r:id="rId12"/>
    <p:sldId id="278" r:id="rId13"/>
    <p:sldId id="279" r:id="rId14"/>
    <p:sldId id="269" r:id="rId15"/>
    <p:sldId id="266" r:id="rId16"/>
    <p:sldId id="267" r:id="rId17"/>
    <p:sldId id="276" r:id="rId18"/>
    <p:sldId id="268" r:id="rId19"/>
    <p:sldId id="270" r:id="rId20"/>
    <p:sldId id="271" r:id="rId21"/>
    <p:sldId id="272" r:id="rId22"/>
    <p:sldId id="273" r:id="rId23"/>
    <p:sldId id="274" r:id="rId24"/>
    <p:sldId id="280" r:id="rId25"/>
    <p:sldId id="281" r:id="rId26"/>
    <p:sldId id="275"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9933"/>
    <a:srgbClr val="69F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57CB6DF-CE89-43AC-A3B8-D2C7F19893EE}" type="datetimeFigureOut">
              <a:rPr lang="pl-PL" smtClean="0"/>
              <a:t>2013-06-09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E7487-C284-499A-8AA3-2E0D633DD78F}"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57CB6DF-CE89-43AC-A3B8-D2C7F19893EE}" type="datetimeFigureOut">
              <a:rPr lang="pl-PL" smtClean="0"/>
              <a:t>2013-06-09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57CB6DF-CE89-43AC-A3B8-D2C7F19893EE}" type="datetimeFigureOut">
              <a:rPr lang="pl-PL" smtClean="0"/>
              <a:t>2013-06-09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57CB6DF-CE89-43AC-A3B8-D2C7F19893EE}" type="datetimeFigureOut">
              <a:rPr lang="pl-PL" smtClean="0"/>
              <a:t>2013-06-09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57CB6DF-CE89-43AC-A3B8-D2C7F19893EE}" type="datetimeFigureOut">
              <a:rPr lang="pl-PL" smtClean="0"/>
              <a:t>2013-06-09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57CB6DF-CE89-43AC-A3B8-D2C7F19893EE}" type="datetimeFigureOut">
              <a:rPr lang="pl-PL" smtClean="0"/>
              <a:t>2013-06-09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57CB6DF-CE89-43AC-A3B8-D2C7F19893EE}" type="datetimeFigureOut">
              <a:rPr lang="pl-PL" smtClean="0"/>
              <a:t>2013-06-09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57CB6DF-CE89-43AC-A3B8-D2C7F19893EE}" type="datetimeFigureOut">
              <a:rPr lang="pl-PL" smtClean="0"/>
              <a:t>2013-06-09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57CB6DF-CE89-43AC-A3B8-D2C7F19893EE}" type="datetimeFigureOut">
              <a:rPr lang="pl-PL" smtClean="0"/>
              <a:t>2013-06-09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57CB6DF-CE89-43AC-A3B8-D2C7F19893EE}" type="datetimeFigureOut">
              <a:rPr lang="pl-PL" smtClean="0"/>
              <a:t>2013-06-09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57CB6DF-CE89-43AC-A3B8-D2C7F19893EE}" type="datetimeFigureOut">
              <a:rPr lang="pl-PL" smtClean="0"/>
              <a:t>2013-06-09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E7487-C284-499A-8AA3-2E0D633DD78F}" type="slidenum">
              <a:rPr lang="pl-PL" smtClean="0"/>
              <a:t>‹#›</a:t>
            </a:fld>
            <a:endParaRPr lang="pl-PL"/>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tx1">
                <a:lumMod val="95000"/>
                <a:lumOff val="5000"/>
                <a:alpha val="91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B6DF-CE89-43AC-A3B8-D2C7F19893EE}" type="datetimeFigureOut">
              <a:rPr lang="pl-PL" smtClean="0"/>
              <a:t>2013-06-09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7487-C284-499A-8AA3-2E0D633DD78F}"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cottvsamundsen.blogspot.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l.wikipedia.org/wiki/" TargetMode="External"/><Relationship Id="rId2" Type="http://schemas.openxmlformats.org/officeDocument/2006/relationships/hyperlink" Target="http://scottvsamundsen.blogspot.com/" TargetMode="External"/><Relationship Id="rId1" Type="http://schemas.openxmlformats.org/officeDocument/2006/relationships/slideLayout" Target="../slideLayouts/slideLayout7.xml"/><Relationship Id="rId5" Type="http://schemas.openxmlformats.org/officeDocument/2006/relationships/hyperlink" Target="http://www.amb-norwegia.pl/" TargetMode="External"/><Relationship Id="rId4" Type="http://schemas.openxmlformats.org/officeDocument/2006/relationships/hyperlink" Target="http://www.google.pl/imghp?hl=pl&amp;tab=w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420888"/>
            <a:ext cx="7772400" cy="1470025"/>
          </a:xfrm>
        </p:spPr>
        <p:txBody>
          <a:bodyPr>
            <a:noAutofit/>
          </a:bodyPr>
          <a:lstStyle/>
          <a:p>
            <a:r>
              <a:rPr lang="pl-PL" sz="6600" b="1" dirty="0" smtClean="0"/>
              <a:t>Roald Amundsen- Wielki podróżnik </a:t>
            </a:r>
            <a:br>
              <a:rPr lang="pl-PL" sz="6600" b="1" dirty="0" smtClean="0"/>
            </a:br>
            <a:r>
              <a:rPr lang="pl-PL" sz="6600" b="1" dirty="0" smtClean="0"/>
              <a:t>i odkrywca</a:t>
            </a:r>
            <a:endParaRPr lang="pl-PL" sz="6600" b="1" dirty="0"/>
          </a:p>
        </p:txBody>
      </p:sp>
      <p:sp>
        <p:nvSpPr>
          <p:cNvPr id="4" name="pole tekstowe 3"/>
          <p:cNvSpPr txBox="1"/>
          <p:nvPr/>
        </p:nvSpPr>
        <p:spPr>
          <a:xfrm>
            <a:off x="2339752" y="4869160"/>
            <a:ext cx="4464496" cy="646331"/>
          </a:xfrm>
          <a:prstGeom prst="rect">
            <a:avLst/>
          </a:prstGeom>
          <a:noFill/>
        </p:spPr>
        <p:txBody>
          <a:bodyPr wrap="square" rtlCol="0">
            <a:spAutoFit/>
          </a:bodyPr>
          <a:lstStyle/>
          <a:p>
            <a:pPr algn="ctr"/>
            <a:r>
              <a:rPr lang="pl-PL" dirty="0" smtClean="0"/>
              <a:t>Wincenty Kwiatkowski, Kacper </a:t>
            </a:r>
            <a:r>
              <a:rPr lang="pl-PL" dirty="0" err="1" smtClean="0"/>
              <a:t>Sabalski</a:t>
            </a:r>
            <a:r>
              <a:rPr lang="pl-PL" dirty="0" smtClean="0"/>
              <a:t>, Stanisław Tomczak</a:t>
            </a:r>
            <a:endParaRPr lang="pl-PL"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764704"/>
            <a:ext cx="7776864" cy="1446550"/>
          </a:xfrm>
          <a:prstGeom prst="rect">
            <a:avLst/>
          </a:prstGeom>
          <a:noFill/>
        </p:spPr>
        <p:txBody>
          <a:bodyPr wrap="square" rtlCol="0">
            <a:spAutoFit/>
          </a:bodyPr>
          <a:lstStyle/>
          <a:p>
            <a:pPr algn="ctr"/>
            <a:r>
              <a:rPr lang="pl-PL" sz="4400" b="1" dirty="0" smtClean="0"/>
              <a:t>Chwila chwały i dalsze plany Roalda</a:t>
            </a:r>
            <a:endParaRPr lang="pl-PL" sz="4400" b="1" dirty="0"/>
          </a:p>
        </p:txBody>
      </p:sp>
      <p:sp>
        <p:nvSpPr>
          <p:cNvPr id="3" name="pole tekstowe 2"/>
          <p:cNvSpPr txBox="1"/>
          <p:nvPr/>
        </p:nvSpPr>
        <p:spPr>
          <a:xfrm>
            <a:off x="899592" y="2636912"/>
            <a:ext cx="7344816" cy="3139321"/>
          </a:xfrm>
          <a:prstGeom prst="rect">
            <a:avLst/>
          </a:prstGeom>
          <a:noFill/>
        </p:spPr>
        <p:txBody>
          <a:bodyPr wrap="square" rtlCol="0">
            <a:spAutoFit/>
          </a:bodyPr>
          <a:lstStyle/>
          <a:p>
            <a:pPr algn="just"/>
            <a:r>
              <a:rPr lang="pl-PL" dirty="0" smtClean="0"/>
              <a:t>Gdy Roald wrócił chwalebnie z wyprawy na płd. nie myślał długo nad tym co dalej, postanowił zdać egzamin na stopień kapitana żeglugi i odwiedzić profesora </a:t>
            </a:r>
            <a:r>
              <a:rPr lang="pl-PL" dirty="0" err="1" smtClean="0"/>
              <a:t>Nensena</a:t>
            </a:r>
            <a:r>
              <a:rPr lang="pl-PL" dirty="0" smtClean="0"/>
              <a:t> i poradzić się go o wiele spraw związanych w planowaną przez siebie wyprawą. Tak też zrobił. Egzamin okazał się tylko formalnością, a rozmowa z </a:t>
            </a:r>
            <a:r>
              <a:rPr lang="pl-PL" dirty="0" err="1" smtClean="0"/>
              <a:t>Fridtjofem</a:t>
            </a:r>
            <a:r>
              <a:rPr lang="pl-PL" dirty="0" smtClean="0"/>
              <a:t> potrwała wiele godzin i przyniosła wiele korzyści. Nansen ,,załatwił” Roaldowi nauki u profesora von </a:t>
            </a:r>
            <a:r>
              <a:rPr lang="pl-PL" dirty="0" err="1" smtClean="0"/>
              <a:t>Neumayera</a:t>
            </a:r>
            <a:r>
              <a:rPr lang="pl-PL" dirty="0" smtClean="0"/>
              <a:t>. Amundsen uczył się pilnie. Po opanowaniu wiedzy związanej z magnetyzmem ziemskim wziął udział w praktykach w obserwatoriach: </a:t>
            </a:r>
            <a:r>
              <a:rPr lang="pl-PL" dirty="0"/>
              <a:t>morskim </a:t>
            </a:r>
            <a:r>
              <a:rPr lang="pl-PL" dirty="0" smtClean="0"/>
              <a:t/>
            </a:r>
            <a:br>
              <a:rPr lang="pl-PL" dirty="0" smtClean="0"/>
            </a:br>
            <a:r>
              <a:rPr lang="pl-PL" dirty="0" smtClean="0"/>
              <a:t>w </a:t>
            </a:r>
            <a:r>
              <a:rPr lang="pl-PL" dirty="0"/>
              <a:t>Wilhelmshaven i geofizycznym w </a:t>
            </a:r>
            <a:r>
              <a:rPr lang="pl-PL" dirty="0" smtClean="0"/>
              <a:t>Poczdamie. Po powrocie zajął się swoją nową kochanką- ,,</a:t>
            </a:r>
            <a:r>
              <a:rPr lang="pl-PL" dirty="0" err="1" smtClean="0"/>
              <a:t>Gjoą</a:t>
            </a:r>
            <a:r>
              <a:rPr lang="pl-PL" dirty="0" smtClean="0"/>
              <a:t>”…</a:t>
            </a:r>
            <a:endParaRPr lang="pl-PL"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131840" y="548680"/>
            <a:ext cx="2880320" cy="769441"/>
          </a:xfrm>
          <a:prstGeom prst="rect">
            <a:avLst/>
          </a:prstGeom>
          <a:noFill/>
        </p:spPr>
        <p:txBody>
          <a:bodyPr wrap="square" rtlCol="0">
            <a:spAutoFit/>
          </a:bodyPr>
          <a:lstStyle/>
          <a:p>
            <a:pPr algn="ctr"/>
            <a:r>
              <a:rPr lang="pl-PL" sz="4400" b="1" dirty="0" smtClean="0"/>
              <a:t>,,</a:t>
            </a:r>
            <a:r>
              <a:rPr lang="pl-PL" sz="4400" b="1" dirty="0" err="1" smtClean="0"/>
              <a:t>Gjoa</a:t>
            </a:r>
            <a:r>
              <a:rPr lang="pl-PL" sz="4400" b="1" dirty="0" smtClean="0"/>
              <a:t>”</a:t>
            </a:r>
            <a:endParaRPr lang="pl-PL" sz="4400" b="1" dirty="0"/>
          </a:p>
        </p:txBody>
      </p:sp>
      <p:pic>
        <p:nvPicPr>
          <p:cNvPr id="33794" name="Picture 2" descr="File:Gjøa i 1903.jpg"/>
          <p:cNvPicPr>
            <a:picLocks noChangeAspect="1" noChangeArrowheads="1"/>
          </p:cNvPicPr>
          <p:nvPr/>
        </p:nvPicPr>
        <p:blipFill>
          <a:blip r:embed="rId2" cstate="print"/>
          <a:srcRect/>
          <a:stretch>
            <a:fillRect/>
          </a:stretch>
        </p:blipFill>
        <p:spPr bwMode="auto">
          <a:xfrm>
            <a:off x="1259632" y="1628800"/>
            <a:ext cx="3024336" cy="3955536"/>
          </a:xfrm>
          <a:prstGeom prst="rect">
            <a:avLst/>
          </a:prstGeom>
          <a:noFill/>
          <a:effectLst>
            <a:glow rad="228600">
              <a:schemeClr val="tx1">
                <a:alpha val="40000"/>
              </a:schemeClr>
            </a:glow>
          </a:effectLst>
        </p:spPr>
      </p:pic>
      <p:pic>
        <p:nvPicPr>
          <p:cNvPr id="33796" name="Picture 4" descr="File:Gjoea.jpg"/>
          <p:cNvPicPr>
            <a:picLocks noChangeAspect="1" noChangeArrowheads="1"/>
          </p:cNvPicPr>
          <p:nvPr/>
        </p:nvPicPr>
        <p:blipFill>
          <a:blip r:embed="rId3" cstate="print"/>
          <a:srcRect/>
          <a:stretch>
            <a:fillRect/>
          </a:stretch>
        </p:blipFill>
        <p:spPr bwMode="auto">
          <a:xfrm>
            <a:off x="4716016" y="1628800"/>
            <a:ext cx="2880320" cy="3909936"/>
          </a:xfrm>
          <a:prstGeom prst="rect">
            <a:avLst/>
          </a:prstGeom>
          <a:noFill/>
          <a:effectLst>
            <a:glow rad="228600">
              <a:schemeClr val="tx1">
                <a:alpha val="40000"/>
              </a:schemeClr>
            </a:glow>
          </a:effectLst>
        </p:spPr>
      </p:pic>
      <p:sp>
        <p:nvSpPr>
          <p:cNvPr id="5" name="pole tekstowe 4"/>
          <p:cNvSpPr txBox="1"/>
          <p:nvPr/>
        </p:nvSpPr>
        <p:spPr>
          <a:xfrm>
            <a:off x="431540" y="5661248"/>
            <a:ext cx="8280920" cy="646331"/>
          </a:xfrm>
          <a:prstGeom prst="rect">
            <a:avLst/>
          </a:prstGeom>
          <a:noFill/>
        </p:spPr>
        <p:txBody>
          <a:bodyPr wrap="square" rtlCol="0">
            <a:spAutoFit/>
          </a:bodyPr>
          <a:lstStyle/>
          <a:p>
            <a:pPr algn="ctr"/>
            <a:r>
              <a:rPr lang="pl-PL" dirty="0" smtClean="0"/>
              <a:t>Łódź </a:t>
            </a:r>
            <a:r>
              <a:rPr lang="pl-PL" dirty="0" smtClean="0"/>
              <a:t>kupiona </a:t>
            </a:r>
            <a:r>
              <a:rPr lang="pl-PL" dirty="0" smtClean="0"/>
              <a:t>i odnowiona przez </a:t>
            </a:r>
            <a:r>
              <a:rPr lang="pl-PL" dirty="0" smtClean="0"/>
              <a:t>Roalda; niewielka </a:t>
            </a:r>
            <a:r>
              <a:rPr lang="pl-PL" dirty="0" smtClean="0"/>
              <a:t>i z małą wypornością; posłużyła Amundsenowi w wyprawie na biegun magnetyczny </a:t>
            </a:r>
            <a:r>
              <a:rPr lang="pl-PL" dirty="0" smtClean="0"/>
              <a:t>Ziemi</a:t>
            </a:r>
            <a:r>
              <a:rPr lang="pl-PL" dirty="0" smtClean="0"/>
              <a:t>.</a:t>
            </a:r>
            <a:endParaRPr lang="pl-PL"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611560" y="332656"/>
            <a:ext cx="7920880" cy="1754326"/>
          </a:xfrm>
          <a:prstGeom prst="rect">
            <a:avLst/>
          </a:prstGeom>
          <a:noFill/>
        </p:spPr>
        <p:txBody>
          <a:bodyPr wrap="square" rtlCol="0">
            <a:spAutoFit/>
          </a:bodyPr>
          <a:lstStyle/>
          <a:p>
            <a:pPr algn="ctr"/>
            <a:r>
              <a:rPr lang="pl-PL" sz="3600" b="1" dirty="0" smtClean="0"/>
              <a:t>Wyprawa na magnetyczny biegun </a:t>
            </a:r>
            <a:r>
              <a:rPr lang="pl-PL" sz="3600" b="1" dirty="0" smtClean="0"/>
              <a:t>Ziemi </a:t>
            </a:r>
            <a:r>
              <a:rPr lang="pl-PL" sz="3600" b="1" dirty="0" smtClean="0"/>
              <a:t>przez </a:t>
            </a:r>
            <a:r>
              <a:rPr lang="pl-PL" sz="3600" b="1" dirty="0"/>
              <a:t>Przejście Północno-Zachodnie</a:t>
            </a:r>
          </a:p>
        </p:txBody>
      </p:sp>
      <p:sp>
        <p:nvSpPr>
          <p:cNvPr id="7" name="pole tekstowe 6"/>
          <p:cNvSpPr txBox="1"/>
          <p:nvPr/>
        </p:nvSpPr>
        <p:spPr>
          <a:xfrm>
            <a:off x="971600" y="2348880"/>
            <a:ext cx="7344816" cy="2246769"/>
          </a:xfrm>
          <a:prstGeom prst="rect">
            <a:avLst/>
          </a:prstGeom>
          <a:noFill/>
        </p:spPr>
        <p:txBody>
          <a:bodyPr wrap="square" rtlCol="0">
            <a:spAutoFit/>
          </a:bodyPr>
          <a:lstStyle/>
          <a:p>
            <a:pPr algn="just"/>
            <a:r>
              <a:rPr lang="pl-PL" sz="2800" dirty="0" smtClean="0"/>
              <a:t>Kolejna wyprawa Roalda o której ,,zrobiło się głośno” na świecie. Jako pierwszy człowiek przeprawił się przez </a:t>
            </a:r>
            <a:r>
              <a:rPr lang="pl-PL" sz="2800" dirty="0"/>
              <a:t>Przejście </a:t>
            </a:r>
            <a:r>
              <a:rPr lang="pl-PL" sz="2800" dirty="0" smtClean="0"/>
              <a:t>Północno-Zachodnie. Udało mu się to dzięki wnioskom </a:t>
            </a:r>
            <a:r>
              <a:rPr lang="pl-PL" sz="2800" dirty="0" smtClean="0"/>
              <a:t>wyciągniętym </a:t>
            </a:r>
            <a:r>
              <a:rPr lang="pl-PL" sz="2800" dirty="0" smtClean="0"/>
              <a:t>z klęsk jego poprzedników.</a:t>
            </a:r>
            <a:endParaRPr lang="pl-PL" sz="2800"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39552" y="548680"/>
            <a:ext cx="8064896" cy="1446550"/>
          </a:xfrm>
          <a:prstGeom prst="rect">
            <a:avLst/>
          </a:prstGeom>
          <a:noFill/>
        </p:spPr>
        <p:txBody>
          <a:bodyPr wrap="square" rtlCol="0">
            <a:spAutoFit/>
          </a:bodyPr>
          <a:lstStyle/>
          <a:p>
            <a:pPr algn="ctr"/>
            <a:r>
              <a:rPr lang="pl-PL" sz="4400" b="1" dirty="0" smtClean="0"/>
              <a:t>Zdobycie </a:t>
            </a:r>
            <a:r>
              <a:rPr lang="pl-PL" sz="4400" b="1" dirty="0" smtClean="0"/>
              <a:t/>
            </a:r>
            <a:br>
              <a:rPr lang="pl-PL" sz="4400" b="1" dirty="0" smtClean="0"/>
            </a:br>
            <a:r>
              <a:rPr lang="pl-PL" sz="4400" b="1" dirty="0" smtClean="0"/>
              <a:t>bieguna </a:t>
            </a:r>
            <a:r>
              <a:rPr lang="pl-PL" sz="4400" b="1" dirty="0" smtClean="0"/>
              <a:t>południowego</a:t>
            </a:r>
            <a:r>
              <a:rPr lang="pl-PL" sz="4400" b="1" dirty="0" smtClean="0"/>
              <a:t> </a:t>
            </a:r>
            <a:endParaRPr lang="pl-PL" sz="4400" b="1" dirty="0"/>
          </a:p>
        </p:txBody>
      </p:sp>
      <p:sp>
        <p:nvSpPr>
          <p:cNvPr id="3" name="pole tekstowe 2"/>
          <p:cNvSpPr txBox="1"/>
          <p:nvPr/>
        </p:nvSpPr>
        <p:spPr>
          <a:xfrm>
            <a:off x="539552" y="2276872"/>
            <a:ext cx="8064896" cy="2585323"/>
          </a:xfrm>
          <a:prstGeom prst="rect">
            <a:avLst/>
          </a:prstGeom>
          <a:noFill/>
        </p:spPr>
        <p:txBody>
          <a:bodyPr wrap="square" rtlCol="0">
            <a:spAutoFit/>
          </a:bodyPr>
          <a:lstStyle/>
          <a:p>
            <a:pPr algn="just"/>
            <a:r>
              <a:rPr lang="pl-PL" dirty="0" smtClean="0"/>
              <a:t>Roald planował z początku zdobyć biegun </a:t>
            </a:r>
            <a:r>
              <a:rPr lang="pl-PL" dirty="0" smtClean="0"/>
              <a:t>północny, </a:t>
            </a:r>
            <a:r>
              <a:rPr lang="pl-PL" dirty="0" smtClean="0"/>
              <a:t>jednak gdy usłyszał </a:t>
            </a:r>
            <a:r>
              <a:rPr lang="pl-PL" dirty="0" smtClean="0"/>
              <a:t/>
            </a:r>
            <a:br>
              <a:rPr lang="pl-PL" dirty="0" smtClean="0"/>
            </a:br>
            <a:r>
              <a:rPr lang="pl-PL" dirty="0" smtClean="0"/>
              <a:t>o </a:t>
            </a:r>
            <a:r>
              <a:rPr lang="pl-PL" dirty="0" smtClean="0"/>
              <a:t>tym, że wyprzedził go Robert Edwin </a:t>
            </a:r>
            <a:r>
              <a:rPr lang="pl-PL" dirty="0" err="1" smtClean="0"/>
              <a:t>Peary</a:t>
            </a:r>
            <a:r>
              <a:rPr lang="pl-PL" dirty="0" smtClean="0"/>
              <a:t>, </a:t>
            </a:r>
            <a:r>
              <a:rPr lang="pl-PL" dirty="0" smtClean="0"/>
              <a:t>zmienił kurs o 180</a:t>
            </a:r>
            <a:r>
              <a:rPr lang="pl-PL" dirty="0" smtClean="0"/>
              <a:t>°. </a:t>
            </a:r>
            <a:r>
              <a:rPr lang="pl-PL" dirty="0" smtClean="0"/>
              <a:t>Wyprawa stała się wyścigiem między Robertem Scottem, a Amundsenem. Pierwszy na biegun dotarł </a:t>
            </a:r>
            <a:r>
              <a:rPr lang="pl-PL" dirty="0" smtClean="0"/>
              <a:t>Roald - </a:t>
            </a:r>
            <a:r>
              <a:rPr lang="pl-PL" dirty="0" smtClean="0"/>
              <a:t>14 grudnia 1911, natomiast ekspedycja brytyjska zginęła na pustyni lodowej. Wiele czynników wpłynęło na losy obu ekspedycji. </a:t>
            </a:r>
            <a:r>
              <a:rPr lang="pl-PL" dirty="0" smtClean="0"/>
              <a:t>Amundsen </a:t>
            </a:r>
            <a:r>
              <a:rPr lang="pl-PL" dirty="0" smtClean="0"/>
              <a:t>przygotowywał się do roli polarnika od najmłodszych lat. Czytał tony książek o wszelakich wyprawach, analizował każdą dokładnie; dbał także o kondycję, grał w piłkę nożną, uprawiał gimnastykę, jeździł na nartach, pływał od dziecka, wiosłował i wiele innych.</a:t>
            </a:r>
            <a:endParaRPr lang="pl-PL" dirty="0"/>
          </a:p>
        </p:txBody>
      </p:sp>
      <p:sp>
        <p:nvSpPr>
          <p:cNvPr id="4" name="pole tekstowe 3"/>
          <p:cNvSpPr txBox="1"/>
          <p:nvPr/>
        </p:nvSpPr>
        <p:spPr>
          <a:xfrm>
            <a:off x="251520" y="5805264"/>
            <a:ext cx="8568952" cy="923330"/>
          </a:xfrm>
          <a:prstGeom prst="rect">
            <a:avLst/>
          </a:prstGeom>
          <a:noFill/>
        </p:spPr>
        <p:txBody>
          <a:bodyPr wrap="square" rtlCol="0">
            <a:spAutoFit/>
          </a:bodyPr>
          <a:lstStyle/>
          <a:p>
            <a:pPr algn="ctr"/>
            <a:r>
              <a:rPr lang="pl-PL" dirty="0" smtClean="0"/>
              <a:t>Wiele informacji dot. wyścigu Roalda ze Scottem na </a:t>
            </a:r>
            <a:r>
              <a:rPr lang="pl-PL" dirty="0" smtClean="0"/>
              <a:t>stronie internetowej </a:t>
            </a:r>
            <a:r>
              <a:rPr lang="pl-PL" dirty="0" smtClean="0">
                <a:hlinkClick r:id="rId2"/>
              </a:rPr>
              <a:t>http</a:t>
            </a:r>
            <a:r>
              <a:rPr lang="pl-PL" dirty="0" smtClean="0">
                <a:hlinkClick r:id="rId2"/>
              </a:rPr>
              <a:t>://scottvsamundsen.blogspot.com/</a:t>
            </a:r>
            <a:endParaRPr lang="pl-PL" dirty="0" smtClean="0"/>
          </a:p>
          <a:p>
            <a:pPr algn="ctr"/>
            <a:endParaRPr lang="pl-PL" dirty="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196753"/>
            <a:ext cx="4608512" cy="2585323"/>
          </a:xfrm>
          <a:prstGeom prst="rect">
            <a:avLst/>
          </a:prstGeom>
        </p:spPr>
        <p:txBody>
          <a:bodyPr wrap="square">
            <a:spAutoFit/>
          </a:bodyPr>
          <a:lstStyle/>
          <a:p>
            <a:pPr indent="12700" algn="just">
              <a:buNone/>
            </a:pPr>
            <a:r>
              <a:rPr lang="pl-PL" dirty="0" smtClean="0"/>
              <a:t>Słynny statek pożyczony przez Roalda Amundsena od </a:t>
            </a:r>
            <a:r>
              <a:rPr lang="pl-PL" dirty="0" err="1" smtClean="0"/>
              <a:t>Fridtjofa</a:t>
            </a:r>
            <a:r>
              <a:rPr lang="pl-PL" dirty="0" smtClean="0"/>
              <a:t> Nansena na wyprawy w latach 1898 do 1912. „</a:t>
            </a:r>
            <a:r>
              <a:rPr lang="pl-PL" dirty="0" err="1" smtClean="0"/>
              <a:t>Fram</a:t>
            </a:r>
            <a:r>
              <a:rPr lang="pl-PL" dirty="0" smtClean="0"/>
              <a:t>” nie został zbudowany jak każdy inny statek, ale wyposażony był w podnoszony ster, </a:t>
            </a:r>
            <a:r>
              <a:rPr lang="pl-PL" dirty="0" smtClean="0"/>
              <a:t>śrubę, a </a:t>
            </a:r>
            <a:r>
              <a:rPr lang="pl-PL" dirty="0" smtClean="0"/>
              <a:t>także był zbudowany </a:t>
            </a:r>
            <a:r>
              <a:rPr lang="pl-PL" dirty="0" smtClean="0"/>
              <a:t/>
            </a:r>
            <a:br>
              <a:rPr lang="pl-PL" dirty="0" smtClean="0"/>
            </a:br>
            <a:r>
              <a:rPr lang="pl-PL" dirty="0" smtClean="0"/>
              <a:t>w </a:t>
            </a:r>
            <a:r>
              <a:rPr lang="pl-PL" dirty="0" smtClean="0"/>
              <a:t>sposób, dzięki któremu mógł przebywać długi czas wśród napierającego na burty lodu i kier.</a:t>
            </a:r>
            <a:endParaRPr lang="pl-PL" dirty="0"/>
          </a:p>
        </p:txBody>
      </p:sp>
      <p:sp>
        <p:nvSpPr>
          <p:cNvPr id="5" name="Prostokąt 4"/>
          <p:cNvSpPr/>
          <p:nvPr/>
        </p:nvSpPr>
        <p:spPr>
          <a:xfrm>
            <a:off x="3563888" y="260648"/>
            <a:ext cx="2066591" cy="769441"/>
          </a:xfrm>
          <a:prstGeom prst="rect">
            <a:avLst/>
          </a:prstGeom>
        </p:spPr>
        <p:txBody>
          <a:bodyPr wrap="none">
            <a:spAutoFit/>
          </a:bodyPr>
          <a:lstStyle/>
          <a:p>
            <a:pPr algn="ctr"/>
            <a:r>
              <a:rPr lang="pl-PL" sz="4400" b="1" dirty="0" smtClean="0"/>
              <a:t>„</a:t>
            </a:r>
            <a:r>
              <a:rPr lang="pl-PL" sz="4400" b="1" dirty="0" err="1" smtClean="0"/>
              <a:t>Fram</a:t>
            </a:r>
            <a:r>
              <a:rPr lang="pl-PL" sz="4400" b="1" dirty="0" smtClean="0"/>
              <a:t>”</a:t>
            </a:r>
            <a:endParaRPr lang="pl-PL" sz="4400" b="1" dirty="0"/>
          </a:p>
        </p:txBody>
      </p:sp>
      <p:pic>
        <p:nvPicPr>
          <p:cNvPr id="6" name="Picture 2" descr="http://www.fram.nl/faq/name/fram_for_south_pole.jpg"/>
          <p:cNvPicPr>
            <a:picLocks noChangeAspect="1" noChangeArrowheads="1"/>
          </p:cNvPicPr>
          <p:nvPr/>
        </p:nvPicPr>
        <p:blipFill>
          <a:blip r:embed="rId2" cstate="print"/>
          <a:srcRect/>
          <a:stretch>
            <a:fillRect/>
          </a:stretch>
        </p:blipFill>
        <p:spPr bwMode="auto">
          <a:xfrm>
            <a:off x="4860032" y="1268760"/>
            <a:ext cx="3397452" cy="4464496"/>
          </a:xfrm>
          <a:prstGeom prst="rect">
            <a:avLst/>
          </a:prstGeom>
          <a:noFill/>
          <a:effectLst>
            <a:softEdge rad="31750"/>
          </a:effectLst>
        </p:spPr>
      </p:pic>
      <p:pic>
        <p:nvPicPr>
          <p:cNvPr id="7" name="Picture 2" descr="Plik:Amundsen-Fram.jpg"/>
          <p:cNvPicPr>
            <a:picLocks noChangeAspect="1" noChangeArrowheads="1"/>
          </p:cNvPicPr>
          <p:nvPr/>
        </p:nvPicPr>
        <p:blipFill>
          <a:blip r:embed="rId3" cstate="print"/>
          <a:srcRect/>
          <a:stretch>
            <a:fillRect/>
          </a:stretch>
        </p:blipFill>
        <p:spPr bwMode="auto">
          <a:xfrm>
            <a:off x="467544" y="3789040"/>
            <a:ext cx="4176464" cy="2867154"/>
          </a:xfrm>
          <a:prstGeom prst="rect">
            <a:avLst/>
          </a:prstGeom>
          <a:ln>
            <a:noFill/>
          </a:ln>
          <a:effectLst>
            <a:softEdge rad="112500"/>
          </a:effectLst>
        </p:spPr>
      </p:pic>
      <p:pic>
        <p:nvPicPr>
          <p:cNvPr id="23554" name="Picture 2" descr="Plik:Fram Skipet.jpg"/>
          <p:cNvPicPr>
            <a:picLocks noChangeAspect="1" noChangeArrowheads="1"/>
          </p:cNvPicPr>
          <p:nvPr/>
        </p:nvPicPr>
        <p:blipFill>
          <a:blip r:embed="rId4" cstate="print"/>
          <a:srcRect/>
          <a:stretch>
            <a:fillRect/>
          </a:stretch>
        </p:blipFill>
        <p:spPr bwMode="auto">
          <a:xfrm>
            <a:off x="386069" y="3861048"/>
            <a:ext cx="4185931" cy="2808312"/>
          </a:xfrm>
          <a:prstGeom prst="rect">
            <a:avLst/>
          </a:prstGeom>
          <a:ln>
            <a:noFill/>
          </a:ln>
          <a:effectLst>
            <a:softEdge rad="112500"/>
          </a:effectLst>
        </p:spPr>
      </p:pic>
      <p:pic>
        <p:nvPicPr>
          <p:cNvPr id="10" name="Picture 4" descr="http://img18.imageshack.us/img18/4999/muzeumstatkupolarnegofr.jpg"/>
          <p:cNvPicPr>
            <a:picLocks noChangeAspect="1" noChangeArrowheads="1"/>
          </p:cNvPicPr>
          <p:nvPr/>
        </p:nvPicPr>
        <p:blipFill>
          <a:blip r:embed="rId5" cstate="print"/>
          <a:srcRect/>
          <a:stretch>
            <a:fillRect/>
          </a:stretch>
        </p:blipFill>
        <p:spPr bwMode="auto">
          <a:xfrm>
            <a:off x="4973626" y="1268760"/>
            <a:ext cx="3960440" cy="3240360"/>
          </a:xfrm>
          <a:prstGeom prst="rect">
            <a:avLst/>
          </a:prstGeom>
          <a:noFill/>
          <a:effectLst>
            <a:softEdge rad="31750"/>
          </a:effectLst>
        </p:spPr>
      </p:pic>
      <p:sp>
        <p:nvSpPr>
          <p:cNvPr id="11" name="pole tekstowe 10"/>
          <p:cNvSpPr txBox="1"/>
          <p:nvPr/>
        </p:nvSpPr>
        <p:spPr>
          <a:xfrm>
            <a:off x="5076056" y="5917530"/>
            <a:ext cx="3858010" cy="523220"/>
          </a:xfrm>
          <a:prstGeom prst="rect">
            <a:avLst/>
          </a:prstGeom>
          <a:noFill/>
        </p:spPr>
        <p:txBody>
          <a:bodyPr wrap="square" rtlCol="0">
            <a:spAutoFit/>
          </a:bodyPr>
          <a:lstStyle/>
          <a:p>
            <a:pPr algn="ctr"/>
            <a:r>
              <a:rPr lang="pl-PL" sz="1400" dirty="0" err="1" smtClean="0"/>
              <a:t>Fram</a:t>
            </a:r>
            <a:r>
              <a:rPr lang="pl-PL" sz="1400" dirty="0" smtClean="0"/>
              <a:t> w </a:t>
            </a:r>
            <a:r>
              <a:rPr lang="pl-PL" sz="1400" dirty="0" err="1" smtClean="0"/>
              <a:t>XXIw</a:t>
            </a:r>
            <a:r>
              <a:rPr lang="pl-PL" sz="1400" dirty="0" smtClean="0"/>
              <a:t>., </a:t>
            </a:r>
            <a:r>
              <a:rPr lang="pl-PL" sz="1400" dirty="0"/>
              <a:t>obecnie znajduje się </a:t>
            </a:r>
            <a:r>
              <a:rPr lang="pl-PL" sz="1400" dirty="0" smtClean="0"/>
              <a:t/>
            </a:r>
            <a:br>
              <a:rPr lang="pl-PL" sz="1400" dirty="0" smtClean="0"/>
            </a:br>
            <a:r>
              <a:rPr lang="pl-PL" sz="1400" dirty="0" smtClean="0"/>
              <a:t>w </a:t>
            </a:r>
            <a:r>
              <a:rPr lang="pl-PL" sz="1400" dirty="0"/>
              <a:t>Muzeum Statku Polarnego </a:t>
            </a:r>
            <a:r>
              <a:rPr lang="pl-PL" sz="1400" dirty="0" err="1"/>
              <a:t>Fram</a:t>
            </a:r>
            <a:r>
              <a:rPr lang="pl-PL" sz="1400" dirty="0"/>
              <a:t> w Oslo.</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fade">
                                      <p:cBhvr>
                                        <p:cTn id="15" dur="2000"/>
                                        <p:tgtEl>
                                          <p:spTgt spid="235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72571" y="332656"/>
            <a:ext cx="5198859" cy="769441"/>
          </a:xfrm>
          <a:prstGeom prst="rect">
            <a:avLst/>
          </a:prstGeom>
        </p:spPr>
        <p:txBody>
          <a:bodyPr wrap="none">
            <a:spAutoFit/>
          </a:bodyPr>
          <a:lstStyle/>
          <a:p>
            <a:r>
              <a:rPr lang="pl-PL" sz="4400" b="1" dirty="0" smtClean="0"/>
              <a:t>Robert </a:t>
            </a:r>
            <a:r>
              <a:rPr lang="pl-PL" sz="4400" b="1" dirty="0" err="1" smtClean="0"/>
              <a:t>Falcon</a:t>
            </a:r>
            <a:r>
              <a:rPr lang="pl-PL" sz="4400" b="1" dirty="0" smtClean="0"/>
              <a:t> Scott</a:t>
            </a:r>
            <a:endParaRPr lang="pl-PL" sz="4400" b="1" dirty="0"/>
          </a:p>
        </p:txBody>
      </p:sp>
      <p:pic>
        <p:nvPicPr>
          <p:cNvPr id="3" name="Picture 2" descr="Plik:Scott of the Antarctic crop.jpg"/>
          <p:cNvPicPr>
            <a:picLocks noChangeAspect="1" noChangeArrowheads="1"/>
          </p:cNvPicPr>
          <p:nvPr/>
        </p:nvPicPr>
        <p:blipFill>
          <a:blip r:embed="rId2" cstate="print">
            <a:grayscl/>
          </a:blip>
          <a:srcRect/>
          <a:stretch>
            <a:fillRect/>
          </a:stretch>
        </p:blipFill>
        <p:spPr bwMode="auto">
          <a:xfrm>
            <a:off x="3131840" y="1340768"/>
            <a:ext cx="2905396" cy="3140968"/>
          </a:xfrm>
          <a:prstGeom prst="rect">
            <a:avLst/>
          </a:prstGeom>
          <a:noFill/>
          <a:effectLst>
            <a:softEdge rad="12700"/>
          </a:effectLst>
        </p:spPr>
      </p:pic>
      <p:sp>
        <p:nvSpPr>
          <p:cNvPr id="4" name="Prostokąt 3"/>
          <p:cNvSpPr/>
          <p:nvPr/>
        </p:nvSpPr>
        <p:spPr>
          <a:xfrm>
            <a:off x="467544" y="4581128"/>
            <a:ext cx="8280920" cy="1754326"/>
          </a:xfrm>
          <a:prstGeom prst="rect">
            <a:avLst/>
          </a:prstGeom>
        </p:spPr>
        <p:txBody>
          <a:bodyPr wrap="square">
            <a:spAutoFit/>
          </a:bodyPr>
          <a:lstStyle/>
          <a:p>
            <a:pPr algn="just"/>
            <a:r>
              <a:rPr lang="pl-PL" dirty="0" smtClean="0"/>
              <a:t>Największy rywal </a:t>
            </a:r>
            <a:r>
              <a:rPr lang="pl-PL" dirty="0" smtClean="0"/>
              <a:t>Roalda Amundsena</a:t>
            </a:r>
            <a:r>
              <a:rPr lang="pl-PL" dirty="0" smtClean="0"/>
              <a:t>, w wyścigu o </a:t>
            </a:r>
            <a:r>
              <a:rPr lang="pl-PL" dirty="0" smtClean="0"/>
              <a:t>zdobycie bieguna </a:t>
            </a:r>
            <a:r>
              <a:rPr lang="pl-PL" dirty="0" smtClean="0"/>
              <a:t>południowego. Urodzony w roku 1868, zmarł w 29 marca 1912. Zginął </a:t>
            </a:r>
            <a:br>
              <a:rPr lang="pl-PL" dirty="0" smtClean="0"/>
            </a:br>
            <a:r>
              <a:rPr lang="pl-PL" dirty="0" smtClean="0"/>
              <a:t>w drodze powrotnej z bieguna południowego, z głodu  i bohaterem narodowym, a to dzięki pamiętnikowi, w którym - zapewne do ostatniego dnia - notował swoje przeżycia i przemyślenia i który stanowi gloryfikację brytyjskiej supremacji w świecie.</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1.bp.blogspot.com/_zYVtTlHvkVg/S1iev85D__I/AAAAAAAABDQ/qsD7LOusQl0/s1600/2-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Prostokąt 1"/>
          <p:cNvSpPr/>
          <p:nvPr/>
        </p:nvSpPr>
        <p:spPr>
          <a:xfrm>
            <a:off x="1298508" y="620688"/>
            <a:ext cx="6546985" cy="769441"/>
          </a:xfrm>
          <a:prstGeom prst="rect">
            <a:avLst/>
          </a:prstGeom>
        </p:spPr>
        <p:txBody>
          <a:bodyPr wrap="none">
            <a:spAutoFit/>
          </a:bodyPr>
          <a:lstStyle/>
          <a:p>
            <a:pPr algn="ctr"/>
            <a:r>
              <a:rPr lang="pl-PL" sz="4400" b="1" dirty="0" smtClean="0"/>
              <a:t>Wyprawa Roberta Scotta</a:t>
            </a:r>
            <a:endParaRPr lang="pl-PL" sz="4400" b="1" dirty="0"/>
          </a:p>
        </p:txBody>
      </p:sp>
      <p:sp>
        <p:nvSpPr>
          <p:cNvPr id="3" name="Prostokąt 2"/>
          <p:cNvSpPr/>
          <p:nvPr/>
        </p:nvSpPr>
        <p:spPr>
          <a:xfrm>
            <a:off x="1187624" y="2274838"/>
            <a:ext cx="6768752" cy="2308324"/>
          </a:xfrm>
          <a:prstGeom prst="rect">
            <a:avLst/>
          </a:prstGeom>
          <a:solidFill>
            <a:srgbClr val="333333">
              <a:alpha val="25882"/>
            </a:srgbClr>
          </a:solidFill>
        </p:spPr>
        <p:txBody>
          <a:bodyPr wrap="square">
            <a:spAutoFit/>
          </a:bodyPr>
          <a:lstStyle/>
          <a:p>
            <a:pPr algn="just">
              <a:buNone/>
            </a:pPr>
            <a:r>
              <a:rPr lang="pl-PL" dirty="0" smtClean="0">
                <a:solidFill>
                  <a:schemeClr val="bg1"/>
                </a:solidFill>
              </a:rPr>
              <a:t>Wyprawa Scotta była źle przygotowana. Nie mając zaufania do psów pociągowych, wyposażył wyprawę w islandzkie kucyki białej maści (wierzył, że biel sierści jest rękojmią sukcesu), oraz nie sprawdzone w warunkach polarnych sanie motorowe. W dodatku przed początkiem zimy antarktycznej zbudował tylko jeden magazyn żywności na Lodowcu Rossa. Robert zabrał ze sobą także piłkę, którą potem rozegrano  mecz na zamarzniętym morzu.</a:t>
            </a:r>
            <a:endParaRPr lang="pl-PL"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aCvg1PxM52I/Tq0TecQK4FI/AAAAAAAAC7k/oNk7hXSal_Q/s1600/Camp%2Bunder%2Bthe%2BWild%2BMountains%252C%2B20%2BDecember%2B1911.jpg"/>
          <p:cNvPicPr>
            <a:picLocks noChangeAspect="1" noChangeArrowheads="1"/>
          </p:cNvPicPr>
          <p:nvPr/>
        </p:nvPicPr>
        <p:blipFill>
          <a:blip r:embed="rId2" cstate="print"/>
          <a:srcRect/>
          <a:stretch>
            <a:fillRect/>
          </a:stretch>
        </p:blipFill>
        <p:spPr bwMode="auto">
          <a:xfrm>
            <a:off x="0" y="0"/>
            <a:ext cx="9186862"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p:cNvSpPr/>
          <p:nvPr/>
        </p:nvSpPr>
        <p:spPr>
          <a:xfrm>
            <a:off x="251520" y="3501008"/>
            <a:ext cx="3024336" cy="1944216"/>
          </a:xfrm>
          <a:prstGeom prst="roundRect">
            <a:avLst/>
          </a:prstGeom>
          <a:solidFill>
            <a:schemeClr val="bg1"/>
          </a:solidFill>
          <a:ln>
            <a:solidFill>
              <a:schemeClr val="bg1"/>
            </a:solidFill>
          </a:ln>
          <a:effectLst>
            <a:glow rad="228600">
              <a:schemeClr val="bg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l-PL" sz="3200" b="1" dirty="0" smtClean="0">
                <a:solidFill>
                  <a:srgbClr val="339933"/>
                </a:solidFill>
              </a:rPr>
              <a:t>R. Scott</a:t>
            </a:r>
            <a:endParaRPr lang="pl-PL" sz="3200" b="1" dirty="0" smtClean="0">
              <a:solidFill>
                <a:srgbClr val="339933"/>
              </a:solidFill>
            </a:endParaRPr>
          </a:p>
          <a:p>
            <a:pPr algn="ctr"/>
            <a:endParaRPr lang="pl-PL" sz="3200" b="1" dirty="0" smtClean="0">
              <a:solidFill>
                <a:srgbClr val="339933"/>
              </a:solidFill>
            </a:endParaRPr>
          </a:p>
          <a:p>
            <a:pPr algn="ctr"/>
            <a:r>
              <a:rPr lang="pl-PL" sz="3200" b="1" dirty="0" smtClean="0">
                <a:solidFill>
                  <a:srgbClr val="C00000"/>
                </a:solidFill>
              </a:rPr>
              <a:t>R. Amundsen</a:t>
            </a:r>
            <a:endParaRPr lang="pl-PL" sz="3200" b="1" dirty="0">
              <a:solidFill>
                <a:srgbClr val="C00000"/>
              </a:solidFill>
            </a:endParaRPr>
          </a:p>
        </p:txBody>
      </p:sp>
      <p:pic>
        <p:nvPicPr>
          <p:cNvPr id="2" name="Picture 2" descr="http://static.twojapogoda.pl/2012/01/110232_iYYqm-900x506.jpg"/>
          <p:cNvPicPr>
            <a:picLocks noChangeAspect="1" noChangeArrowheads="1"/>
          </p:cNvPicPr>
          <p:nvPr/>
        </p:nvPicPr>
        <p:blipFill>
          <a:blip r:embed="rId2" cstate="print"/>
          <a:srcRect/>
          <a:stretch>
            <a:fillRect/>
          </a:stretch>
        </p:blipFill>
        <p:spPr bwMode="auto">
          <a:xfrm>
            <a:off x="3635896" y="980728"/>
            <a:ext cx="4983637" cy="4896544"/>
          </a:xfrm>
          <a:prstGeom prst="rect">
            <a:avLst/>
          </a:prstGeom>
          <a:noFill/>
          <a:effectLst>
            <a:glow rad="228600">
              <a:schemeClr val="bg1">
                <a:alpha val="40000"/>
              </a:schemeClr>
            </a:glow>
          </a:effectLst>
        </p:spPr>
      </p:pic>
      <p:sp>
        <p:nvSpPr>
          <p:cNvPr id="4" name="Prostokąt 3"/>
          <p:cNvSpPr/>
          <p:nvPr/>
        </p:nvSpPr>
        <p:spPr>
          <a:xfrm>
            <a:off x="251520" y="908720"/>
            <a:ext cx="3240360" cy="1323439"/>
          </a:xfrm>
          <a:prstGeom prst="rect">
            <a:avLst/>
          </a:prstGeom>
        </p:spPr>
        <p:txBody>
          <a:bodyPr wrap="square">
            <a:spAutoFit/>
          </a:bodyPr>
          <a:lstStyle/>
          <a:p>
            <a:pPr algn="ctr"/>
            <a:r>
              <a:rPr lang="pl-PL" sz="4000" b="1" dirty="0" smtClean="0"/>
              <a:t>Porównanie tras wypraw</a:t>
            </a:r>
            <a:endParaRPr lang="pl-PL" sz="4000" b="1"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59262" y="692696"/>
            <a:ext cx="8025477" cy="1323439"/>
          </a:xfrm>
          <a:prstGeom prst="rect">
            <a:avLst/>
          </a:prstGeom>
        </p:spPr>
        <p:txBody>
          <a:bodyPr wrap="square">
            <a:spAutoFit/>
          </a:bodyPr>
          <a:lstStyle/>
          <a:p>
            <a:pPr algn="ctr"/>
            <a:r>
              <a:rPr lang="pl-PL" sz="4000" b="1" dirty="0" smtClean="0"/>
              <a:t>Załoga wyprawy na biegun południowy</a:t>
            </a:r>
            <a:endParaRPr lang="pl-PL" sz="4000" b="1" dirty="0"/>
          </a:p>
        </p:txBody>
      </p:sp>
      <p:sp>
        <p:nvSpPr>
          <p:cNvPr id="3" name="Prostokąt 2"/>
          <p:cNvSpPr/>
          <p:nvPr/>
        </p:nvSpPr>
        <p:spPr>
          <a:xfrm>
            <a:off x="395536" y="2132856"/>
            <a:ext cx="3168352" cy="2585323"/>
          </a:xfrm>
          <a:prstGeom prst="rect">
            <a:avLst/>
          </a:prstGeom>
        </p:spPr>
        <p:txBody>
          <a:bodyPr wrap="square">
            <a:spAutoFit/>
          </a:bodyPr>
          <a:lstStyle/>
          <a:p>
            <a:pPr algn="just"/>
            <a:r>
              <a:rPr lang="pl-PL" dirty="0" smtClean="0"/>
              <a:t>Początkowo załoga </a:t>
            </a:r>
            <a:r>
              <a:rPr lang="pl-PL" dirty="0" smtClean="0"/>
              <a:t>„</a:t>
            </a:r>
            <a:r>
              <a:rPr lang="pl-PL" dirty="0" err="1" smtClean="0"/>
              <a:t>Frama</a:t>
            </a:r>
            <a:r>
              <a:rPr lang="pl-PL" dirty="0" smtClean="0"/>
              <a:t>” składała się z wielu marynarzy, lecz gdy wyszedł na jaw prawdziwy cel wyprawy, tylko niewielu stanęło u boku Amundsena. Byli to </a:t>
            </a:r>
            <a:r>
              <a:rPr lang="pl-PL" dirty="0" err="1" smtClean="0"/>
              <a:t>Olav</a:t>
            </a:r>
            <a:r>
              <a:rPr lang="pl-PL" dirty="0" smtClean="0"/>
              <a:t> </a:t>
            </a:r>
            <a:r>
              <a:rPr lang="pl-PL" dirty="0" err="1" smtClean="0"/>
              <a:t>Bjaaland</a:t>
            </a:r>
            <a:r>
              <a:rPr lang="pl-PL" dirty="0" smtClean="0"/>
              <a:t>, </a:t>
            </a:r>
            <a:r>
              <a:rPr lang="pl-PL" dirty="0" err="1" smtClean="0"/>
              <a:t>Sverre</a:t>
            </a:r>
            <a:r>
              <a:rPr lang="pl-PL" dirty="0" smtClean="0"/>
              <a:t> </a:t>
            </a:r>
            <a:r>
              <a:rPr lang="pl-PL" dirty="0" err="1" smtClean="0"/>
              <a:t>Hassel</a:t>
            </a:r>
            <a:r>
              <a:rPr lang="pl-PL" dirty="0" smtClean="0"/>
              <a:t>, Oscar </a:t>
            </a:r>
            <a:r>
              <a:rPr lang="pl-PL" dirty="0" err="1" smtClean="0"/>
              <a:t>Wisting</a:t>
            </a:r>
            <a:r>
              <a:rPr lang="pl-PL" dirty="0" smtClean="0"/>
              <a:t> oraz </a:t>
            </a:r>
            <a:r>
              <a:rPr lang="pl-PL" dirty="0" err="1" smtClean="0"/>
              <a:t>Helmer</a:t>
            </a:r>
            <a:r>
              <a:rPr lang="pl-PL" dirty="0" smtClean="0"/>
              <a:t> </a:t>
            </a:r>
            <a:r>
              <a:rPr lang="pl-PL" dirty="0" err="1" smtClean="0"/>
              <a:t>Hanssen</a:t>
            </a:r>
            <a:r>
              <a:rPr lang="pl-PL" dirty="0" smtClean="0"/>
              <a:t>. </a:t>
            </a:r>
            <a:endParaRPr lang="pl-PL" dirty="0"/>
          </a:p>
        </p:txBody>
      </p:sp>
      <p:pic>
        <p:nvPicPr>
          <p:cNvPr id="4" name="Picture 2" descr="Amundsen"/>
          <p:cNvPicPr>
            <a:picLocks noChangeAspect="1" noChangeArrowheads="1"/>
          </p:cNvPicPr>
          <p:nvPr/>
        </p:nvPicPr>
        <p:blipFill>
          <a:blip r:embed="rId2" cstate="print"/>
          <a:srcRect/>
          <a:stretch>
            <a:fillRect/>
          </a:stretch>
        </p:blipFill>
        <p:spPr bwMode="auto">
          <a:xfrm>
            <a:off x="3779912" y="2132856"/>
            <a:ext cx="4809179" cy="3676582"/>
          </a:xfrm>
          <a:prstGeom prst="rect">
            <a:avLst/>
          </a:prstGeom>
          <a:noFill/>
        </p:spPr>
      </p:pic>
      <p:pic>
        <p:nvPicPr>
          <p:cNvPr id="6" name="Picture 4" descr="http://4.bp.blogspot.com/-e70ei1OZvRQ/TwV9DduxjSI/AAAAAAAABEg/uOZBL9oZxJk/s1600/DSC02072.JPG"/>
          <p:cNvPicPr>
            <a:picLocks noChangeAspect="1" noChangeArrowheads="1"/>
          </p:cNvPicPr>
          <p:nvPr/>
        </p:nvPicPr>
        <p:blipFill>
          <a:blip r:embed="rId3" cstate="print"/>
          <a:srcRect/>
          <a:stretch>
            <a:fillRect/>
          </a:stretch>
        </p:blipFill>
        <p:spPr bwMode="auto">
          <a:xfrm>
            <a:off x="3779911" y="2132856"/>
            <a:ext cx="4864539" cy="3672408"/>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27684" y="5373217"/>
            <a:ext cx="5688632" cy="1200329"/>
          </a:xfrm>
          <a:prstGeom prst="rect">
            <a:avLst/>
          </a:prstGeom>
          <a:noFill/>
        </p:spPr>
        <p:txBody>
          <a:bodyPr wrap="square" rtlCol="0">
            <a:spAutoFit/>
          </a:bodyPr>
          <a:lstStyle/>
          <a:p>
            <a:pPr algn="just"/>
            <a:r>
              <a:rPr lang="pl-PL" b="1" dirty="0"/>
              <a:t>Amundsen Roald</a:t>
            </a:r>
            <a:r>
              <a:rPr lang="pl-PL" dirty="0"/>
              <a:t> </a:t>
            </a:r>
            <a:r>
              <a:rPr lang="pl-PL" dirty="0" smtClean="0"/>
              <a:t>(urodzony 16 lipca </a:t>
            </a:r>
            <a:r>
              <a:rPr lang="pl-PL" dirty="0"/>
              <a:t>1872 w </a:t>
            </a:r>
            <a:r>
              <a:rPr lang="pl-PL" dirty="0" err="1" smtClean="0"/>
              <a:t>Børge</a:t>
            </a:r>
            <a:r>
              <a:rPr lang="pl-PL" dirty="0" smtClean="0"/>
              <a:t>; </a:t>
            </a:r>
            <a:r>
              <a:rPr lang="pl-PL" dirty="0"/>
              <a:t>przepadł bez wieści 18 czerwca </a:t>
            </a:r>
            <a:r>
              <a:rPr lang="pl-PL" dirty="0" smtClean="0"/>
              <a:t>1928</a:t>
            </a:r>
            <a:r>
              <a:rPr lang="pl-PL" dirty="0" smtClean="0"/>
              <a:t>), norweski </a:t>
            </a:r>
            <a:r>
              <a:rPr lang="pl-PL" dirty="0"/>
              <a:t>badacz polarny, największy odkrywca czasów nowożytnych</a:t>
            </a:r>
            <a:r>
              <a:rPr lang="pl-PL" dirty="0" smtClean="0"/>
              <a:t>. </a:t>
            </a:r>
            <a:endParaRPr lang="pl-PL" dirty="0"/>
          </a:p>
        </p:txBody>
      </p:sp>
      <p:pic>
        <p:nvPicPr>
          <p:cNvPr id="1030" name="Picture 6" descr="http://24.media.tumblr.com/tumblr_lrycelmxqx1qeu6ilo1_500.jpg"/>
          <p:cNvPicPr>
            <a:picLocks noChangeAspect="1" noChangeArrowheads="1"/>
          </p:cNvPicPr>
          <p:nvPr/>
        </p:nvPicPr>
        <p:blipFill>
          <a:blip r:embed="rId2" cstate="print"/>
          <a:srcRect/>
          <a:stretch>
            <a:fillRect/>
          </a:stretch>
        </p:blipFill>
        <p:spPr bwMode="auto">
          <a:xfrm>
            <a:off x="1475656" y="260648"/>
            <a:ext cx="6192688" cy="4817911"/>
          </a:xfrm>
          <a:prstGeom prst="rect">
            <a:avLst/>
          </a:prstGeom>
          <a:noFill/>
          <a:effectLst>
            <a:glow rad="228600">
              <a:schemeClr val="accent5">
                <a:satMod val="175000"/>
                <a:alpha val="40000"/>
              </a:schemeClr>
            </a:glow>
          </a:effectLst>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ik:Olav Bjaaland.jpeg"/>
          <p:cNvPicPr>
            <a:picLocks noChangeAspect="1" noChangeArrowheads="1"/>
          </p:cNvPicPr>
          <p:nvPr/>
        </p:nvPicPr>
        <p:blipFill>
          <a:blip r:embed="rId2" cstate="print"/>
          <a:srcRect l="10141" t="11971" r="12113"/>
          <a:stretch>
            <a:fillRect/>
          </a:stretch>
        </p:blipFill>
        <p:spPr bwMode="auto">
          <a:xfrm>
            <a:off x="4067943" y="764704"/>
            <a:ext cx="3921843" cy="5328592"/>
          </a:xfrm>
          <a:prstGeom prst="rect">
            <a:avLst/>
          </a:prstGeom>
          <a:ln>
            <a:noFill/>
          </a:ln>
          <a:effectLst>
            <a:softEdge rad="112500"/>
          </a:effectLst>
        </p:spPr>
      </p:pic>
      <p:sp>
        <p:nvSpPr>
          <p:cNvPr id="3" name="Prostokąt 2"/>
          <p:cNvSpPr/>
          <p:nvPr/>
        </p:nvSpPr>
        <p:spPr>
          <a:xfrm>
            <a:off x="755576" y="908720"/>
            <a:ext cx="2638799" cy="1446550"/>
          </a:xfrm>
          <a:prstGeom prst="rect">
            <a:avLst/>
          </a:prstGeom>
        </p:spPr>
        <p:txBody>
          <a:bodyPr vert="horz" wrap="square">
            <a:spAutoFit/>
          </a:bodyPr>
          <a:lstStyle/>
          <a:p>
            <a:r>
              <a:rPr lang="pl-PL" sz="4400" dirty="0" err="1" smtClean="0"/>
              <a:t>Olav</a:t>
            </a:r>
            <a:r>
              <a:rPr lang="pl-PL" sz="4400" dirty="0" smtClean="0"/>
              <a:t> </a:t>
            </a:r>
            <a:r>
              <a:rPr lang="pl-PL" sz="4400" dirty="0" err="1" smtClean="0"/>
              <a:t>Bjaaland</a:t>
            </a:r>
            <a:endParaRPr lang="pl-PL" sz="4400" dirty="0"/>
          </a:p>
        </p:txBody>
      </p:sp>
      <p:sp>
        <p:nvSpPr>
          <p:cNvPr id="4" name="Prostokąt 3"/>
          <p:cNvSpPr/>
          <p:nvPr/>
        </p:nvSpPr>
        <p:spPr>
          <a:xfrm>
            <a:off x="395536" y="2708920"/>
            <a:ext cx="3384376" cy="2308324"/>
          </a:xfrm>
          <a:prstGeom prst="rect">
            <a:avLst/>
          </a:prstGeom>
        </p:spPr>
        <p:txBody>
          <a:bodyPr wrap="square">
            <a:spAutoFit/>
          </a:bodyPr>
          <a:lstStyle/>
          <a:p>
            <a:pPr algn="just">
              <a:buNone/>
            </a:pPr>
            <a:r>
              <a:rPr lang="pl-PL" dirty="0" smtClean="0"/>
              <a:t>Jeden z kluczowych </a:t>
            </a:r>
            <a:r>
              <a:rPr lang="pl-PL" dirty="0" smtClean="0"/>
              <a:t>członków wyprawy. Z </a:t>
            </a:r>
            <a:r>
              <a:rPr lang="pl-PL" dirty="0" smtClean="0"/>
              <a:t>zawodu był stolarzem. Zmniejszył on wagę sań z 88kg do 22kg, nie naruszając ich wytrzymałości. Ułatwiło to pracę psów </a:t>
            </a:r>
            <a:br>
              <a:rPr lang="pl-PL" dirty="0" smtClean="0"/>
            </a:br>
            <a:r>
              <a:rPr lang="pl-PL" dirty="0" smtClean="0"/>
              <a:t>i pozwoliło na szybszy bieg do bieguna.</a:t>
            </a:r>
            <a:endParaRPr lang="pl-PL"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SverreHassel.jpg"/>
          <p:cNvPicPr>
            <a:picLocks noChangeAspect="1" noChangeArrowheads="1"/>
          </p:cNvPicPr>
          <p:nvPr/>
        </p:nvPicPr>
        <p:blipFill>
          <a:blip r:embed="rId2" cstate="print"/>
          <a:srcRect/>
          <a:stretch>
            <a:fillRect/>
          </a:stretch>
        </p:blipFill>
        <p:spPr bwMode="auto">
          <a:xfrm>
            <a:off x="4211960" y="611295"/>
            <a:ext cx="4320480" cy="5635410"/>
          </a:xfrm>
          <a:prstGeom prst="rect">
            <a:avLst/>
          </a:prstGeom>
          <a:ln>
            <a:noFill/>
          </a:ln>
          <a:effectLst>
            <a:softEdge rad="112500"/>
          </a:effectLst>
        </p:spPr>
      </p:pic>
      <p:sp>
        <p:nvSpPr>
          <p:cNvPr id="3" name="Prostokąt 2"/>
          <p:cNvSpPr/>
          <p:nvPr/>
        </p:nvSpPr>
        <p:spPr>
          <a:xfrm>
            <a:off x="611560" y="2492896"/>
            <a:ext cx="3168352" cy="2308324"/>
          </a:xfrm>
          <a:prstGeom prst="rect">
            <a:avLst/>
          </a:prstGeom>
        </p:spPr>
        <p:txBody>
          <a:bodyPr wrap="square">
            <a:spAutoFit/>
          </a:bodyPr>
          <a:lstStyle/>
          <a:p>
            <a:pPr algn="just">
              <a:buNone/>
            </a:pPr>
            <a:r>
              <a:rPr lang="pl-PL" dirty="0" smtClean="0"/>
              <a:t>Norweski badacz i przyjaciel Roalda Amundsena. Nie był to przypadkowy członek załogi, ponieważ wcześniej wziął udział w osławionej wyprawie, prowadzonej przez Otto </a:t>
            </a:r>
            <a:r>
              <a:rPr lang="pl-PL" dirty="0" err="1" smtClean="0"/>
              <a:t>Sverdrupa</a:t>
            </a:r>
            <a:r>
              <a:rPr lang="pl-PL" dirty="0" smtClean="0"/>
              <a:t>, opłynięcia Grenlandii.</a:t>
            </a:r>
            <a:endParaRPr lang="pl-PL" dirty="0"/>
          </a:p>
        </p:txBody>
      </p:sp>
      <p:sp>
        <p:nvSpPr>
          <p:cNvPr id="4" name="Prostokąt 3"/>
          <p:cNvSpPr/>
          <p:nvPr/>
        </p:nvSpPr>
        <p:spPr>
          <a:xfrm>
            <a:off x="611560" y="692696"/>
            <a:ext cx="2952328" cy="1446550"/>
          </a:xfrm>
          <a:prstGeom prst="rect">
            <a:avLst/>
          </a:prstGeom>
        </p:spPr>
        <p:txBody>
          <a:bodyPr wrap="square">
            <a:spAutoFit/>
          </a:bodyPr>
          <a:lstStyle/>
          <a:p>
            <a:r>
              <a:rPr lang="pl-PL" sz="4400" b="1" dirty="0" err="1" smtClean="0"/>
              <a:t>Sverre</a:t>
            </a:r>
            <a:r>
              <a:rPr lang="pl-PL" sz="4400" b="1" dirty="0" smtClean="0"/>
              <a:t> </a:t>
            </a:r>
            <a:r>
              <a:rPr lang="pl-PL" sz="4400" b="1" dirty="0" err="1" smtClean="0"/>
              <a:t>Hassel</a:t>
            </a:r>
            <a:endParaRPr lang="pl-PL" sz="4400" b="1" dirty="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isting.png"/>
          <p:cNvPicPr>
            <a:picLocks noChangeAspect="1" noChangeArrowheads="1"/>
          </p:cNvPicPr>
          <p:nvPr/>
        </p:nvPicPr>
        <p:blipFill>
          <a:blip r:embed="rId2" cstate="print">
            <a:grayscl/>
          </a:blip>
          <a:srcRect/>
          <a:stretch>
            <a:fillRect/>
          </a:stretch>
        </p:blipFill>
        <p:spPr bwMode="auto">
          <a:xfrm>
            <a:off x="4283968" y="776705"/>
            <a:ext cx="4032448" cy="5304590"/>
          </a:xfrm>
          <a:prstGeom prst="rect">
            <a:avLst/>
          </a:prstGeom>
          <a:ln>
            <a:noFill/>
          </a:ln>
          <a:effectLst>
            <a:softEdge rad="112500"/>
          </a:effectLst>
        </p:spPr>
      </p:pic>
      <p:sp>
        <p:nvSpPr>
          <p:cNvPr id="3" name="Prostokąt 2"/>
          <p:cNvSpPr/>
          <p:nvPr/>
        </p:nvSpPr>
        <p:spPr>
          <a:xfrm>
            <a:off x="395536" y="2780928"/>
            <a:ext cx="3672408" cy="2031325"/>
          </a:xfrm>
          <a:prstGeom prst="rect">
            <a:avLst/>
          </a:prstGeom>
        </p:spPr>
        <p:txBody>
          <a:bodyPr wrap="square">
            <a:spAutoFit/>
          </a:bodyPr>
          <a:lstStyle/>
          <a:p>
            <a:pPr algn="just">
              <a:buNone/>
            </a:pPr>
            <a:r>
              <a:rPr lang="pl-PL" dirty="0" smtClean="0"/>
              <a:t>Norweski badacz regionów polarnych. W młodości był artylerzystą marynarki wojennej. Razem z Roaldem Amundsenem byli pierwszymi ludźmi, którzy stanęli na obu </a:t>
            </a:r>
            <a:r>
              <a:rPr lang="pl-PL" dirty="0" smtClean="0"/>
              <a:t>biegunach – </a:t>
            </a:r>
            <a:r>
              <a:rPr lang="pl-PL" dirty="0"/>
              <a:t>p</a:t>
            </a:r>
            <a:r>
              <a:rPr lang="pl-PL" dirty="0" smtClean="0"/>
              <a:t>ółnocnym i </a:t>
            </a:r>
            <a:r>
              <a:rPr lang="pl-PL" dirty="0" smtClean="0"/>
              <a:t>południowym.</a:t>
            </a:r>
            <a:endParaRPr lang="pl-PL" dirty="0"/>
          </a:p>
        </p:txBody>
      </p:sp>
      <p:sp>
        <p:nvSpPr>
          <p:cNvPr id="4" name="Prostokąt 3"/>
          <p:cNvSpPr/>
          <p:nvPr/>
        </p:nvSpPr>
        <p:spPr>
          <a:xfrm>
            <a:off x="683568" y="980728"/>
            <a:ext cx="3096344" cy="1446550"/>
          </a:xfrm>
          <a:prstGeom prst="rect">
            <a:avLst/>
          </a:prstGeom>
        </p:spPr>
        <p:txBody>
          <a:bodyPr wrap="square">
            <a:spAutoFit/>
          </a:bodyPr>
          <a:lstStyle/>
          <a:p>
            <a:r>
              <a:rPr lang="pl-PL" sz="4400" b="1" dirty="0" smtClean="0"/>
              <a:t>Oscar </a:t>
            </a:r>
            <a:r>
              <a:rPr lang="pl-PL" sz="4400" b="1" dirty="0" err="1" smtClean="0"/>
              <a:t>Wisting</a:t>
            </a:r>
            <a:endParaRPr lang="pl-PL" sz="4400" b="1" dirty="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2636912"/>
            <a:ext cx="3672408" cy="2585323"/>
          </a:xfrm>
          <a:prstGeom prst="rect">
            <a:avLst/>
          </a:prstGeom>
        </p:spPr>
        <p:txBody>
          <a:bodyPr wrap="square">
            <a:spAutoFit/>
          </a:bodyPr>
          <a:lstStyle/>
          <a:p>
            <a:pPr indent="12700" algn="just">
              <a:buNone/>
            </a:pPr>
            <a:r>
              <a:rPr lang="pl-PL" dirty="0" smtClean="0"/>
              <a:t>Drugi oficer na „</a:t>
            </a:r>
            <a:r>
              <a:rPr lang="pl-PL" dirty="0" err="1" smtClean="0"/>
              <a:t>Framie</a:t>
            </a:r>
            <a:r>
              <a:rPr lang="pl-PL" dirty="0" smtClean="0"/>
              <a:t>”. </a:t>
            </a:r>
            <a:r>
              <a:rPr lang="pl-PL" dirty="0"/>
              <a:t/>
            </a:r>
            <a:br>
              <a:rPr lang="pl-PL" dirty="0"/>
            </a:br>
            <a:r>
              <a:rPr lang="pl-PL" dirty="0" smtClean="0"/>
              <a:t>W </a:t>
            </a:r>
            <a:r>
              <a:rPr lang="pl-PL" dirty="0" smtClean="0"/>
              <a:t>młodości był pilotem po lodowych krainach Norwegii. Umiejętność pilotowania nabył </a:t>
            </a:r>
            <a:r>
              <a:rPr lang="pl-PL" dirty="0" smtClean="0"/>
              <a:t/>
            </a:r>
            <a:br>
              <a:rPr lang="pl-PL" dirty="0" smtClean="0"/>
            </a:br>
            <a:r>
              <a:rPr lang="pl-PL" dirty="0" smtClean="0"/>
              <a:t>w </a:t>
            </a:r>
            <a:r>
              <a:rPr lang="pl-PL" dirty="0" smtClean="0"/>
              <a:t>trakcie polowań na foki, które przeprowadzał </a:t>
            </a:r>
            <a:r>
              <a:rPr lang="pl-PL" dirty="0" smtClean="0"/>
              <a:t>w </a:t>
            </a:r>
            <a:r>
              <a:rPr lang="pl-PL" dirty="0" smtClean="0"/>
              <a:t>młodości. Zdolność ta pomogła uczestnikom wyprawy odnaleźć właściwą drogę.</a:t>
            </a:r>
            <a:endParaRPr lang="pl-PL" dirty="0"/>
          </a:p>
        </p:txBody>
      </p:sp>
      <p:pic>
        <p:nvPicPr>
          <p:cNvPr id="3" name="Picture 2" descr="http://www.vesteraalen.info/helmer_hanssen_voksen.jpg"/>
          <p:cNvPicPr>
            <a:picLocks noChangeAspect="1" noChangeArrowheads="1"/>
          </p:cNvPicPr>
          <p:nvPr/>
        </p:nvPicPr>
        <p:blipFill>
          <a:blip r:embed="rId2" cstate="print"/>
          <a:srcRect/>
          <a:stretch>
            <a:fillRect/>
          </a:stretch>
        </p:blipFill>
        <p:spPr bwMode="auto">
          <a:xfrm>
            <a:off x="4499992" y="944724"/>
            <a:ext cx="4180036" cy="4968552"/>
          </a:xfrm>
          <a:prstGeom prst="rect">
            <a:avLst/>
          </a:prstGeom>
          <a:ln>
            <a:noFill/>
          </a:ln>
          <a:effectLst>
            <a:softEdge rad="112500"/>
          </a:effectLst>
        </p:spPr>
      </p:pic>
      <p:sp>
        <p:nvSpPr>
          <p:cNvPr id="4" name="Prostokąt 3"/>
          <p:cNvSpPr/>
          <p:nvPr/>
        </p:nvSpPr>
        <p:spPr>
          <a:xfrm>
            <a:off x="611560" y="980728"/>
            <a:ext cx="2952328" cy="1446550"/>
          </a:xfrm>
          <a:prstGeom prst="rect">
            <a:avLst/>
          </a:prstGeom>
        </p:spPr>
        <p:txBody>
          <a:bodyPr wrap="square">
            <a:spAutoFit/>
          </a:bodyPr>
          <a:lstStyle/>
          <a:p>
            <a:r>
              <a:rPr lang="pl-PL" sz="4400" b="1" dirty="0" err="1" smtClean="0"/>
              <a:t>Helmer</a:t>
            </a:r>
            <a:r>
              <a:rPr lang="pl-PL" sz="4400" b="1" dirty="0" smtClean="0"/>
              <a:t> </a:t>
            </a:r>
            <a:r>
              <a:rPr lang="pl-PL" sz="4400" b="1" dirty="0" err="1" smtClean="0"/>
              <a:t>Hanssen</a:t>
            </a:r>
            <a:endParaRPr lang="pl-PL" sz="4400" b="1"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620689"/>
            <a:ext cx="7992888" cy="5632311"/>
          </a:xfrm>
          <a:prstGeom prst="rect">
            <a:avLst/>
          </a:prstGeom>
          <a:noFill/>
        </p:spPr>
        <p:txBody>
          <a:bodyPr wrap="square" rtlCol="0">
            <a:spAutoFit/>
          </a:bodyPr>
          <a:lstStyle/>
          <a:p>
            <a:r>
              <a:rPr lang="pl-PL" b="1" dirty="0" smtClean="0"/>
              <a:t>1925</a:t>
            </a:r>
            <a:r>
              <a:rPr lang="pl-PL" dirty="0" smtClean="0"/>
              <a:t>- </a:t>
            </a:r>
            <a:r>
              <a:rPr lang="pl-PL" dirty="0"/>
              <a:t>Dla zdobywcy takiego jak Amundsen, nie istniały już żadne wielkie wyzwania. Nadal jednak istniała jedna rzecz, której chciał dokonać – pragnął  spenetrować Ocean Arktyczny drogą powietrzną. W 1925 roku Amundsen przeprowadził śmiałą wyprawę, zaopatrzony w dwa hydroplany, N24 i N25. Samoloty rozbiły się na lodzie na 88 stopniu szerokości geograficznej północnej, jednak załodze udało się jednym z nich powtórnie wystartować i trzy tygodnie później powróciła ona na wyspy Svalbard. </a:t>
            </a:r>
            <a:endParaRPr lang="pl-PL" dirty="0" smtClean="0"/>
          </a:p>
          <a:p>
            <a:r>
              <a:rPr lang="pl-PL" b="1" dirty="0" smtClean="0"/>
              <a:t>1926-</a:t>
            </a:r>
            <a:r>
              <a:rPr lang="pl-PL" dirty="0" smtClean="0"/>
              <a:t> </a:t>
            </a:r>
            <a:r>
              <a:rPr lang="pl-PL" dirty="0"/>
              <a:t>W ekspedycji Amundsena hydroplanem, wziął udział i ją sfinansował  Amerykanin Lincoln </a:t>
            </a:r>
            <a:r>
              <a:rPr lang="pl-PL" dirty="0" err="1"/>
              <a:t>Ellsworth</a:t>
            </a:r>
            <a:r>
              <a:rPr lang="pl-PL" dirty="0"/>
              <a:t>.  W następnym roku Roald Amundsen, wraz z </a:t>
            </a:r>
            <a:r>
              <a:rPr lang="pl-PL" dirty="0" err="1"/>
              <a:t>Ellsworthem</a:t>
            </a:r>
            <a:r>
              <a:rPr lang="pl-PL" dirty="0"/>
              <a:t> i Włochem Umberto </a:t>
            </a:r>
            <a:r>
              <a:rPr lang="pl-PL" dirty="0" err="1"/>
              <a:t>Nobile</a:t>
            </a:r>
            <a:r>
              <a:rPr lang="pl-PL" dirty="0"/>
              <a:t>, poprowadzili wyprawę na sterowcu "Norwegia" („</a:t>
            </a:r>
            <a:r>
              <a:rPr lang="pl-PL" dirty="0" err="1"/>
              <a:t>Norge</a:t>
            </a:r>
            <a:r>
              <a:rPr lang="pl-PL" dirty="0"/>
              <a:t>”) z wysp Svalbard przez Biegun Północny w kierunku Alaski. Odkrywcy przeszli nieznane dotychczas terytorium, uzupełniając ostatnią pustą białą plamę na mapie świata.  </a:t>
            </a:r>
            <a:endParaRPr lang="pl-PL" dirty="0" smtClean="0"/>
          </a:p>
          <a:p>
            <a:r>
              <a:rPr lang="pl-PL" b="1" dirty="0" smtClean="0"/>
              <a:t>1928</a:t>
            </a:r>
            <a:r>
              <a:rPr lang="pl-PL" dirty="0" smtClean="0"/>
              <a:t>-</a:t>
            </a:r>
            <a:r>
              <a:rPr lang="pl-PL" dirty="0"/>
              <a:t> </a:t>
            </a:r>
            <a:r>
              <a:rPr lang="pl-PL" dirty="0" smtClean="0"/>
              <a:t>Roald wyruszył </a:t>
            </a:r>
            <a:r>
              <a:rPr lang="pl-PL" dirty="0"/>
              <a:t>na drugi lot arktyczny na pokładzie "Italii" – siostrzanego sterowca "Norwegii" – załoga zaginęła. Amundsen przyłączył się do grupy ratunkowej, która wyruszyła na poszukiwania. Druga grupa ratunkowa odnalazła sterowiec i </a:t>
            </a:r>
            <a:r>
              <a:rPr lang="pl-PL" dirty="0" err="1"/>
              <a:t>Nobile’a</a:t>
            </a:r>
            <a:r>
              <a:rPr lang="pl-PL" dirty="0"/>
              <a:t> żywego. Ale Amundsen i jego towarzysze nigdy nie </a:t>
            </a:r>
            <a:r>
              <a:rPr lang="pl-PL" dirty="0" smtClean="0"/>
              <a:t>powrócili… </a:t>
            </a:r>
            <a:br>
              <a:rPr lang="pl-PL" dirty="0" smtClean="0"/>
            </a:br>
            <a:endParaRPr lang="pl-PL" dirty="0"/>
          </a:p>
        </p:txBody>
      </p:sp>
      <p:pic>
        <p:nvPicPr>
          <p:cNvPr id="35842" name="Picture 2" descr="Plik:Nobile norge.jpg"/>
          <p:cNvPicPr>
            <a:picLocks noChangeAspect="1" noChangeArrowheads="1"/>
          </p:cNvPicPr>
          <p:nvPr/>
        </p:nvPicPr>
        <p:blipFill>
          <a:blip r:embed="rId2" cstate="print"/>
          <a:srcRect/>
          <a:stretch>
            <a:fillRect/>
          </a:stretch>
        </p:blipFill>
        <p:spPr bwMode="auto">
          <a:xfrm>
            <a:off x="-1" y="0"/>
            <a:ext cx="9109579" cy="6858000"/>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fade">
                                      <p:cBhvr>
                                        <p:cTn id="17" dur="2000"/>
                                        <p:tgtEl>
                                          <p:spTgt spid="35842"/>
                                        </p:tgtEl>
                                      </p:cBhvr>
                                    </p:animEffect>
                                  </p:childTnLst>
                                </p:cTn>
                              </p:par>
                              <p:par>
                                <p:cTn id="18" presetID="10" presetClass="exit" presetSubtype="0" fill="hold" nodeType="withEffect">
                                  <p:stCondLst>
                                    <p:cond delay="0"/>
                                  </p:stCondLst>
                                  <p:childTnLst>
                                    <p:animEffect transition="out" filter="fade">
                                      <p:cBhvr>
                                        <p:cTn id="19" dur="2000"/>
                                        <p:tgtEl>
                                          <p:spTgt spid="2">
                                            <p:txEl>
                                              <p:pRg st="1" end="1"/>
                                            </p:txEl>
                                          </p:spTgt>
                                        </p:tgtEl>
                                      </p:cBhvr>
                                    </p:animEffect>
                                    <p:set>
                                      <p:cBhvr>
                                        <p:cTn id="20"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35842"/>
                                        </p:tgtEl>
                                      </p:cBhvr>
                                    </p:animEffect>
                                    <p:set>
                                      <p:cBhvr>
                                        <p:cTn id="25" dur="1" fill="hold">
                                          <p:stCondLst>
                                            <p:cond delay="1999"/>
                                          </p:stCondLst>
                                        </p:cTn>
                                        <p:tgtEl>
                                          <p:spTgt spid="3584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55576" y="1720840"/>
            <a:ext cx="7632848" cy="3416320"/>
          </a:xfrm>
          <a:prstGeom prst="rect">
            <a:avLst/>
          </a:prstGeom>
          <a:noFill/>
        </p:spPr>
        <p:txBody>
          <a:bodyPr wrap="square" rtlCol="0">
            <a:spAutoFit/>
          </a:bodyPr>
          <a:lstStyle/>
          <a:p>
            <a:pPr algn="ctr"/>
            <a:r>
              <a:rPr lang="pl-PL" sz="7200" b="1" dirty="0" smtClean="0"/>
              <a:t>Dziękujemy za obejrzenie naszej prezentacji,</a:t>
            </a:r>
            <a:endParaRPr lang="pl-PL" sz="7200" b="1" dirty="0"/>
          </a:p>
        </p:txBody>
      </p:sp>
      <p:sp>
        <p:nvSpPr>
          <p:cNvPr id="3" name="pole tekstowe 2"/>
          <p:cNvSpPr txBox="1"/>
          <p:nvPr/>
        </p:nvSpPr>
        <p:spPr>
          <a:xfrm>
            <a:off x="197768" y="1166843"/>
            <a:ext cx="8748464" cy="4524315"/>
          </a:xfrm>
          <a:prstGeom prst="rect">
            <a:avLst/>
          </a:prstGeom>
          <a:noFill/>
        </p:spPr>
        <p:txBody>
          <a:bodyPr wrap="square" rtlCol="0">
            <a:spAutoFit/>
          </a:bodyPr>
          <a:lstStyle/>
          <a:p>
            <a:pPr algn="ctr"/>
            <a:r>
              <a:rPr lang="pl-PL" sz="7200" b="1" dirty="0" smtClean="0"/>
              <a:t>gdyby kogoś tak jak nas zainteresowały dzieje Roalda Amundsena, </a:t>
            </a:r>
            <a:endParaRPr lang="pl-PL" sz="7200" b="1" dirty="0"/>
          </a:p>
        </p:txBody>
      </p:sp>
      <p:sp>
        <p:nvSpPr>
          <p:cNvPr id="4" name="pole tekstowe 3"/>
          <p:cNvSpPr txBox="1"/>
          <p:nvPr/>
        </p:nvSpPr>
        <p:spPr>
          <a:xfrm>
            <a:off x="467544" y="1166843"/>
            <a:ext cx="8208912" cy="4524315"/>
          </a:xfrm>
          <a:prstGeom prst="rect">
            <a:avLst/>
          </a:prstGeom>
          <a:noFill/>
        </p:spPr>
        <p:txBody>
          <a:bodyPr wrap="square" rtlCol="0">
            <a:spAutoFit/>
          </a:bodyPr>
          <a:lstStyle/>
          <a:p>
            <a:pPr algn="ctr"/>
            <a:r>
              <a:rPr lang="pl-PL" sz="7200" b="1" dirty="0" smtClean="0"/>
              <a:t>to osobiście polecamy książkę Aliny i Czesława Centkiewiczów</a:t>
            </a:r>
            <a:endParaRPr lang="pl-PL" sz="7200" b="1" dirty="0"/>
          </a:p>
        </p:txBody>
      </p:sp>
      <p:sp>
        <p:nvSpPr>
          <p:cNvPr id="5" name="pole tekstowe 4"/>
          <p:cNvSpPr txBox="1"/>
          <p:nvPr/>
        </p:nvSpPr>
        <p:spPr>
          <a:xfrm>
            <a:off x="380584" y="1720840"/>
            <a:ext cx="8352928" cy="3416320"/>
          </a:xfrm>
          <a:prstGeom prst="rect">
            <a:avLst/>
          </a:prstGeom>
          <a:noFill/>
        </p:spPr>
        <p:txBody>
          <a:bodyPr wrap="square" rtlCol="0">
            <a:spAutoFit/>
          </a:bodyPr>
          <a:lstStyle/>
          <a:p>
            <a:pPr algn="ctr"/>
            <a:r>
              <a:rPr lang="pl-PL" sz="7200" b="1" dirty="0" smtClean="0"/>
              <a:t>,,Człowiek o którego upomniało się morze”</a:t>
            </a:r>
            <a:endParaRPr lang="pl-PL" sz="72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xit" presetSubtype="0" fill="hold" grpId="1"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par>
                          <p:cTn id="16" fill="hold">
                            <p:stCondLst>
                              <p:cond delay="6000"/>
                            </p:stCondLst>
                            <p:childTnLst>
                              <p:par>
                                <p:cTn id="17" presetID="10" presetClass="entr" presetSubtype="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8000"/>
                            </p:stCondLst>
                            <p:childTnLst>
                              <p:par>
                                <p:cTn id="21" presetID="10" presetClass="exit" presetSubtype="0" fill="hold" grpId="0" nodeType="after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63588" y="2182505"/>
            <a:ext cx="7416824" cy="2862322"/>
          </a:xfrm>
          <a:prstGeom prst="rect">
            <a:avLst/>
          </a:prstGeom>
          <a:noFill/>
        </p:spPr>
        <p:txBody>
          <a:bodyPr wrap="square" rtlCol="0">
            <a:spAutoFit/>
          </a:bodyPr>
          <a:lstStyle/>
          <a:p>
            <a:pPr algn="ctr"/>
            <a:r>
              <a:rPr lang="pl-PL" sz="3600" dirty="0" smtClean="0"/>
              <a:t>Źródła:</a:t>
            </a:r>
          </a:p>
          <a:p>
            <a:pPr marL="355600">
              <a:buFont typeface="Arial" pitchFamily="34" charset="0"/>
              <a:buChar char="•"/>
            </a:pPr>
            <a:r>
              <a:rPr lang="pl-PL" sz="2400" dirty="0" smtClean="0">
                <a:hlinkClick r:id="rId2"/>
              </a:rPr>
              <a:t>http://scottvsamundsen.blogspot.com/</a:t>
            </a:r>
            <a:endParaRPr lang="pl-PL" sz="2400" dirty="0" smtClean="0"/>
          </a:p>
          <a:p>
            <a:pPr marL="355600">
              <a:buFont typeface="Arial" pitchFamily="34" charset="0"/>
              <a:buChar char="•"/>
            </a:pPr>
            <a:r>
              <a:rPr lang="pl-PL" sz="2400" dirty="0" smtClean="0">
                <a:hlinkClick r:id="rId3"/>
              </a:rPr>
              <a:t>http://pl.wikipedia.org/wiki/</a:t>
            </a:r>
            <a:endParaRPr lang="pl-PL" sz="2400" dirty="0" smtClean="0"/>
          </a:p>
          <a:p>
            <a:pPr marL="355600">
              <a:buFont typeface="Arial" pitchFamily="34" charset="0"/>
              <a:buChar char="•"/>
            </a:pPr>
            <a:r>
              <a:rPr lang="pl-PL" sz="2400" dirty="0" smtClean="0">
                <a:hlinkClick r:id="rId4"/>
              </a:rPr>
              <a:t>http://www.google.pl/imghp?hl=pl&amp;tab=wi</a:t>
            </a:r>
            <a:endParaRPr lang="pl-PL" sz="2400" dirty="0" smtClean="0"/>
          </a:p>
          <a:p>
            <a:pPr marL="355600">
              <a:buFont typeface="Arial" pitchFamily="34" charset="0"/>
              <a:buChar char="•"/>
            </a:pPr>
            <a:r>
              <a:rPr lang="pl-PL" sz="2400" dirty="0" smtClean="0"/>
              <a:t>Alina i Czesław Centkiewiczowie </a:t>
            </a:r>
            <a:br>
              <a:rPr lang="pl-PL" sz="2400" dirty="0" smtClean="0"/>
            </a:br>
            <a:r>
              <a:rPr lang="pl-PL" sz="2400" dirty="0" smtClean="0"/>
              <a:t>,,Człowiek o którego upomniało się morze”</a:t>
            </a:r>
          </a:p>
          <a:p>
            <a:pPr marL="355600">
              <a:buFont typeface="Arial" pitchFamily="34" charset="0"/>
              <a:buChar char="•"/>
            </a:pPr>
            <a:r>
              <a:rPr lang="pl-PL" sz="2400" dirty="0" smtClean="0">
                <a:hlinkClick r:id="rId5"/>
              </a:rPr>
              <a:t>http://www.amb-norwegia.pl/</a:t>
            </a:r>
            <a:endParaRPr lang="pl-PL" sz="2400"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548680"/>
            <a:ext cx="8280920" cy="1200329"/>
          </a:xfrm>
          <a:prstGeom prst="rect">
            <a:avLst/>
          </a:prstGeom>
          <a:noFill/>
        </p:spPr>
        <p:txBody>
          <a:bodyPr wrap="square" rtlCol="0">
            <a:spAutoFit/>
          </a:bodyPr>
          <a:lstStyle/>
          <a:p>
            <a:pPr algn="just"/>
            <a:r>
              <a:rPr lang="pl-PL" dirty="0" smtClean="0"/>
              <a:t>Miejsce rodziny Roalda od wielu pokoleń było na morzu. Od młodzieńczych lat chłopiec słuchał opowieści o morzu, o wyprawach i o wspaniałości </a:t>
            </a:r>
            <a:r>
              <a:rPr lang="pl-PL" dirty="0" smtClean="0"/>
              <a:t>rejsów</a:t>
            </a:r>
            <a:r>
              <a:rPr lang="pl-PL" dirty="0" smtClean="0"/>
              <a:t>.  Roald był najsłabszym z braci i jednocześnie najmłodszym. Oprócz niego jego rodzice mieli jeszcze trzech synów: Leona, </a:t>
            </a:r>
            <a:r>
              <a:rPr lang="pl-PL" dirty="0" err="1" smtClean="0"/>
              <a:t>Antoniusa</a:t>
            </a:r>
            <a:r>
              <a:rPr lang="pl-PL" dirty="0" smtClean="0"/>
              <a:t> i Gustawa.</a:t>
            </a:r>
            <a:endParaRPr lang="pl-PL" dirty="0"/>
          </a:p>
        </p:txBody>
      </p:sp>
      <p:pic>
        <p:nvPicPr>
          <p:cNvPr id="15362" name="Picture 2" descr="http://3.bp.blogspot.com/-gfO8WcQ_blk/Td6QWUMJcsI/AAAAAAAACuM/P7C_SQfI4dY/s1600/SURA459.jpg"/>
          <p:cNvPicPr>
            <a:picLocks noChangeAspect="1" noChangeArrowheads="1"/>
          </p:cNvPicPr>
          <p:nvPr/>
        </p:nvPicPr>
        <p:blipFill>
          <a:blip r:embed="rId2" cstate="print">
            <a:grayscl/>
          </a:blip>
          <a:srcRect/>
          <a:stretch>
            <a:fillRect/>
          </a:stretch>
        </p:blipFill>
        <p:spPr bwMode="auto">
          <a:xfrm>
            <a:off x="2195737" y="1844824"/>
            <a:ext cx="4896544" cy="3399827"/>
          </a:xfrm>
          <a:prstGeom prst="rect">
            <a:avLst/>
          </a:prstGeom>
          <a:noFill/>
        </p:spPr>
      </p:pic>
      <p:sp>
        <p:nvSpPr>
          <p:cNvPr id="4" name="pole tekstowe 3"/>
          <p:cNvSpPr txBox="1"/>
          <p:nvPr/>
        </p:nvSpPr>
        <p:spPr>
          <a:xfrm>
            <a:off x="503548" y="5301208"/>
            <a:ext cx="8136904" cy="461665"/>
          </a:xfrm>
          <a:prstGeom prst="rect">
            <a:avLst/>
          </a:prstGeom>
          <a:noFill/>
        </p:spPr>
        <p:txBody>
          <a:bodyPr wrap="square" rtlCol="0">
            <a:spAutoFit/>
          </a:bodyPr>
          <a:lstStyle/>
          <a:p>
            <a:pPr algn="ctr"/>
            <a:r>
              <a:rPr lang="pl-PL" sz="1200" dirty="0" smtClean="0"/>
              <a:t>Leon Amundsen, na górze, na schodach w domu swojego brata Roalda w </a:t>
            </a:r>
            <a:r>
              <a:rPr lang="pl-PL" sz="1200" dirty="0" err="1" smtClean="0"/>
              <a:t>Svartskog</a:t>
            </a:r>
            <a:r>
              <a:rPr lang="pl-PL" sz="1200" dirty="0" smtClean="0"/>
              <a:t> latem 1918 roku. </a:t>
            </a:r>
            <a:r>
              <a:rPr lang="pl-PL" sz="1200" dirty="0" smtClean="0"/>
              <a:t/>
            </a:r>
            <a:br>
              <a:rPr lang="pl-PL" sz="1200" dirty="0" smtClean="0"/>
            </a:br>
            <a:r>
              <a:rPr lang="pl-PL" sz="1200" dirty="0" smtClean="0"/>
              <a:t>Pod </a:t>
            </a:r>
            <a:r>
              <a:rPr lang="pl-PL" sz="1200" dirty="0" smtClean="0"/>
              <a:t>nim, w białym płaszczu siedzi Roald; po lewej stronie ubrany w białą kurtkę- starszy brat Gustaw.</a:t>
            </a:r>
            <a:endParaRPr lang="pl-PL" sz="1200"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31640" y="404664"/>
            <a:ext cx="6480720" cy="769441"/>
          </a:xfrm>
          <a:prstGeom prst="rect">
            <a:avLst/>
          </a:prstGeom>
          <a:noFill/>
        </p:spPr>
        <p:txBody>
          <a:bodyPr wrap="square" rtlCol="0">
            <a:spAutoFit/>
          </a:bodyPr>
          <a:lstStyle/>
          <a:p>
            <a:pPr algn="ctr"/>
            <a:r>
              <a:rPr lang="pl-PL" sz="4400" b="1" dirty="0" smtClean="0"/>
              <a:t>Dzieciństwo</a:t>
            </a:r>
            <a:endParaRPr lang="pl-PL" sz="4400" b="1" dirty="0"/>
          </a:p>
        </p:txBody>
      </p:sp>
      <p:sp>
        <p:nvSpPr>
          <p:cNvPr id="3" name="pole tekstowe 2"/>
          <p:cNvSpPr txBox="1"/>
          <p:nvPr/>
        </p:nvSpPr>
        <p:spPr>
          <a:xfrm>
            <a:off x="755576" y="1340768"/>
            <a:ext cx="4032448" cy="4524315"/>
          </a:xfrm>
          <a:prstGeom prst="rect">
            <a:avLst/>
          </a:prstGeom>
          <a:noFill/>
        </p:spPr>
        <p:txBody>
          <a:bodyPr wrap="square" rtlCol="0">
            <a:spAutoFit/>
          </a:bodyPr>
          <a:lstStyle/>
          <a:p>
            <a:pPr algn="just"/>
            <a:r>
              <a:rPr lang="pl-PL" dirty="0" smtClean="0"/>
              <a:t>Roald </a:t>
            </a:r>
            <a:r>
              <a:rPr lang="pl-PL" dirty="0"/>
              <a:t>pragnął być marynarzem jak jego ojciec i bracia. Niestety jego </a:t>
            </a:r>
            <a:r>
              <a:rPr lang="pl-PL" dirty="0" smtClean="0"/>
              <a:t>matka - </a:t>
            </a:r>
            <a:r>
              <a:rPr lang="pl-PL" dirty="0"/>
              <a:t>Hanna </a:t>
            </a:r>
            <a:r>
              <a:rPr lang="pl-PL" dirty="0" err="1"/>
              <a:t>Henrikke</a:t>
            </a:r>
            <a:r>
              <a:rPr lang="pl-PL" dirty="0"/>
              <a:t> robiła wszystko aby jej syn został lekarzem lub </a:t>
            </a:r>
            <a:r>
              <a:rPr lang="pl-PL" dirty="0" smtClean="0"/>
              <a:t>prawnikiem</a:t>
            </a:r>
            <a:r>
              <a:rPr lang="pl-PL" dirty="0"/>
              <a:t>,  byleby tylko nie został wierny morzu jak jego </a:t>
            </a:r>
            <a:r>
              <a:rPr lang="pl-PL" dirty="0" smtClean="0"/>
              <a:t>ojciec -</a:t>
            </a:r>
            <a:r>
              <a:rPr lang="pl-PL" dirty="0" err="1" smtClean="0"/>
              <a:t>Jens</a:t>
            </a:r>
            <a:r>
              <a:rPr lang="pl-PL" dirty="0" smtClean="0"/>
              <a:t> </a:t>
            </a:r>
            <a:r>
              <a:rPr lang="pl-PL" dirty="0"/>
              <a:t>Amundsen. W dzieciństwie Roald mieszkał w </a:t>
            </a:r>
            <a:r>
              <a:rPr lang="pl-PL" dirty="0" smtClean="0"/>
              <a:t>Krystianii (</a:t>
            </a:r>
            <a:r>
              <a:rPr lang="pl-PL" dirty="0" smtClean="0"/>
              <a:t>obecnie Oslo), </a:t>
            </a:r>
            <a:r>
              <a:rPr lang="pl-PL" dirty="0"/>
              <a:t>lecz czasami </a:t>
            </a:r>
            <a:r>
              <a:rPr lang="pl-PL" dirty="0" smtClean="0"/>
              <a:t>wyjeżdżał </a:t>
            </a:r>
            <a:r>
              <a:rPr lang="pl-PL" dirty="0"/>
              <a:t>do </a:t>
            </a:r>
            <a:r>
              <a:rPr lang="pl-PL" dirty="0" err="1"/>
              <a:t>Børge</a:t>
            </a:r>
            <a:r>
              <a:rPr lang="pl-PL" dirty="0" smtClean="0"/>
              <a:t>, </a:t>
            </a:r>
            <a:r>
              <a:rPr lang="pl-PL" dirty="0"/>
              <a:t>gdzie jego ojciec miał port. Pewnego dnia  Roald stracił ojca. Od tego czasu opiekowała się nim matka. Roald znalazł sobie </a:t>
            </a:r>
            <a:r>
              <a:rPr lang="pl-PL" dirty="0" smtClean="0"/>
              <a:t>przyjaciela -</a:t>
            </a:r>
            <a:r>
              <a:rPr lang="pl-PL" dirty="0" err="1" smtClean="0"/>
              <a:t>Carstena</a:t>
            </a:r>
            <a:r>
              <a:rPr lang="pl-PL" dirty="0"/>
              <a:t>. Dzięki tej znajomości Amundsen miał towarzysza do rozmów na temat wypraw polarnych.</a:t>
            </a:r>
          </a:p>
        </p:txBody>
      </p:sp>
      <p:pic>
        <p:nvPicPr>
          <p:cNvPr id="7" name="Obraz 6" descr="borge.jpg"/>
          <p:cNvPicPr>
            <a:picLocks noChangeAspect="1"/>
          </p:cNvPicPr>
          <p:nvPr/>
        </p:nvPicPr>
        <p:blipFill>
          <a:blip r:embed="rId2" cstate="print"/>
          <a:stretch>
            <a:fillRect/>
          </a:stretch>
        </p:blipFill>
        <p:spPr>
          <a:xfrm>
            <a:off x="4788024" y="1268760"/>
            <a:ext cx="3601305" cy="500977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31640" y="404664"/>
            <a:ext cx="5832648" cy="369332"/>
          </a:xfrm>
          <a:prstGeom prst="rect">
            <a:avLst/>
          </a:prstGeom>
          <a:noFill/>
        </p:spPr>
        <p:txBody>
          <a:bodyPr wrap="square" rtlCol="0">
            <a:spAutoFit/>
          </a:bodyPr>
          <a:lstStyle/>
          <a:p>
            <a:endParaRPr lang="pl-PL" dirty="0"/>
          </a:p>
        </p:txBody>
      </p:sp>
      <p:sp>
        <p:nvSpPr>
          <p:cNvPr id="3" name="pole tekstowe 2"/>
          <p:cNvSpPr txBox="1"/>
          <p:nvPr/>
        </p:nvSpPr>
        <p:spPr>
          <a:xfrm>
            <a:off x="2411760" y="476672"/>
            <a:ext cx="3888432" cy="769441"/>
          </a:xfrm>
          <a:prstGeom prst="rect">
            <a:avLst/>
          </a:prstGeom>
          <a:noFill/>
        </p:spPr>
        <p:txBody>
          <a:bodyPr wrap="square" rtlCol="0">
            <a:spAutoFit/>
          </a:bodyPr>
          <a:lstStyle/>
          <a:p>
            <a:pPr algn="ctr"/>
            <a:r>
              <a:rPr lang="pl-PL" sz="4400" b="1" dirty="0" smtClean="0"/>
              <a:t>Szkoła</a:t>
            </a:r>
            <a:endParaRPr lang="pl-PL" sz="4400" b="1" dirty="0"/>
          </a:p>
        </p:txBody>
      </p:sp>
      <p:sp>
        <p:nvSpPr>
          <p:cNvPr id="4" name="pole tekstowe 3"/>
          <p:cNvSpPr txBox="1"/>
          <p:nvPr/>
        </p:nvSpPr>
        <p:spPr>
          <a:xfrm>
            <a:off x="827584" y="1628800"/>
            <a:ext cx="7488832" cy="2585323"/>
          </a:xfrm>
          <a:prstGeom prst="rect">
            <a:avLst/>
          </a:prstGeom>
          <a:noFill/>
        </p:spPr>
        <p:txBody>
          <a:bodyPr wrap="square" rtlCol="0">
            <a:spAutoFit/>
          </a:bodyPr>
          <a:lstStyle/>
          <a:p>
            <a:pPr algn="just"/>
            <a:r>
              <a:rPr lang="pl-PL" dirty="0"/>
              <a:t>W 1888r. wyruszyła ekspedycja pod okiem </a:t>
            </a:r>
            <a:r>
              <a:rPr lang="pl-PL" dirty="0" smtClean="0"/>
              <a:t>Nansena (</a:t>
            </a:r>
            <a:r>
              <a:rPr lang="pl-PL" dirty="0"/>
              <a:t>polarnik) która miała na celu przejście przez </a:t>
            </a:r>
            <a:r>
              <a:rPr lang="pl-PL" dirty="0" smtClean="0"/>
              <a:t>Grenlandię. </a:t>
            </a:r>
            <a:r>
              <a:rPr lang="pl-PL" dirty="0"/>
              <a:t>Gdy jej członkowie powrócili, na nowo zaczęły się ,,szaleństwa” Roalda. Chłopak pokłócił się z matką o swoją przyszłość.  Mężczyzna miał problemy z łaciną i greką, przez co nie chciano dopuścić go do matury. Chłopak musiał napisać ją jesienią 1890r.. Po maturze poszedł na studia medyczne na wydziale medycyny Uniwersytetu w Kristianii. Studia były dla chłopaka męczarnią. Tony materiałów z anatomii przytłaczały go. W wolne dni Roald ciągle myślał o wyprawach polarnych i  jeździł na nartach. </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31640" y="620688"/>
            <a:ext cx="6480720" cy="1446550"/>
          </a:xfrm>
          <a:prstGeom prst="rect">
            <a:avLst/>
          </a:prstGeom>
          <a:noFill/>
        </p:spPr>
        <p:txBody>
          <a:bodyPr wrap="square" rtlCol="0">
            <a:spAutoFit/>
          </a:bodyPr>
          <a:lstStyle/>
          <a:p>
            <a:pPr algn="ctr"/>
            <a:r>
              <a:rPr lang="pl-PL" sz="4400" b="1" dirty="0" smtClean="0"/>
              <a:t>Śmierć matki </a:t>
            </a:r>
            <a:r>
              <a:rPr lang="pl-PL" sz="4400" b="1" dirty="0" smtClean="0"/>
              <a:t/>
            </a:r>
            <a:br>
              <a:rPr lang="pl-PL" sz="4400" b="1" dirty="0" smtClean="0"/>
            </a:br>
            <a:r>
              <a:rPr lang="pl-PL" sz="4400" b="1" dirty="0" smtClean="0"/>
              <a:t>i </a:t>
            </a:r>
            <a:r>
              <a:rPr lang="pl-PL" sz="4400" b="1" dirty="0" smtClean="0"/>
              <a:t>wstąpienie do wojska</a:t>
            </a:r>
            <a:endParaRPr lang="pl-PL" sz="4400" b="1" dirty="0"/>
          </a:p>
        </p:txBody>
      </p:sp>
      <p:sp>
        <p:nvSpPr>
          <p:cNvPr id="3" name="pole tekstowe 2"/>
          <p:cNvSpPr txBox="1"/>
          <p:nvPr/>
        </p:nvSpPr>
        <p:spPr>
          <a:xfrm>
            <a:off x="719572" y="2564904"/>
            <a:ext cx="7704856" cy="3139321"/>
          </a:xfrm>
          <a:prstGeom prst="rect">
            <a:avLst/>
          </a:prstGeom>
          <a:noFill/>
        </p:spPr>
        <p:txBody>
          <a:bodyPr wrap="square" rtlCol="0">
            <a:spAutoFit/>
          </a:bodyPr>
          <a:lstStyle/>
          <a:p>
            <a:pPr algn="just"/>
            <a:r>
              <a:rPr lang="pl-PL" dirty="0"/>
              <a:t>Pewnego dnia, gdy Roald wrócił do domu po ważnym egzaminie zastał w domu lekarza, gdy wychodził powiedział Roaldowi takie słowa:  ,,Nie cierpiała wcale. Niech to ci będzie pociechą.”  Po śmierci matki Roald rzucił studia i postanowił zająć się swoją przyszłością polarnika, lecz najpierw czekała go służba wojskowa. Amundsen postanowił, że jeśli wezmą go do wojska, to zostanie polarnikiem, jeśli jednak nie, to znajdzie sobie jakieś inne zajęcie. Gdy lekarz wojskowy zobaczył sylwetkę chłopaka i jego </a:t>
            </a:r>
            <a:r>
              <a:rPr lang="pl-PL" dirty="0" smtClean="0"/>
              <a:t>muskuły (Roald </a:t>
            </a:r>
            <a:r>
              <a:rPr lang="pl-PL" dirty="0" smtClean="0"/>
              <a:t>uprawiał wiele sportów, aby mieć </a:t>
            </a:r>
            <a:r>
              <a:rPr lang="pl-PL" dirty="0" smtClean="0"/>
              <a:t>siłę </a:t>
            </a:r>
            <a:r>
              <a:rPr lang="pl-PL" dirty="0" smtClean="0"/>
              <a:t>na przyszłe wyprawy), </a:t>
            </a:r>
            <a:r>
              <a:rPr lang="pl-PL" dirty="0"/>
              <a:t>nie zbadał mu wzroku, który nie był w najlepszym stanie i dopuścił Roalda do wojska. Chłopak traktował wojsko jako </a:t>
            </a:r>
            <a:r>
              <a:rPr lang="pl-PL" dirty="0" smtClean="0"/>
              <a:t>przygotowanie </a:t>
            </a:r>
            <a:r>
              <a:rPr lang="pl-PL" dirty="0"/>
              <a:t>do wypraw. </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835696" y="620688"/>
            <a:ext cx="5472608" cy="1446550"/>
          </a:xfrm>
          <a:prstGeom prst="rect">
            <a:avLst/>
          </a:prstGeom>
          <a:noFill/>
        </p:spPr>
        <p:txBody>
          <a:bodyPr wrap="square" rtlCol="0">
            <a:spAutoFit/>
          </a:bodyPr>
          <a:lstStyle/>
          <a:p>
            <a:pPr algn="ctr"/>
            <a:r>
              <a:rPr lang="pl-PL" sz="4400" b="1" dirty="0" smtClean="0"/>
              <a:t>Przygotowania do zawodu polarnika</a:t>
            </a:r>
            <a:endParaRPr lang="pl-PL" sz="4400" b="1" dirty="0"/>
          </a:p>
        </p:txBody>
      </p:sp>
      <p:sp>
        <p:nvSpPr>
          <p:cNvPr id="4" name="pole tekstowe 3"/>
          <p:cNvSpPr txBox="1"/>
          <p:nvPr/>
        </p:nvSpPr>
        <p:spPr>
          <a:xfrm>
            <a:off x="755576" y="2348880"/>
            <a:ext cx="7560840" cy="2862322"/>
          </a:xfrm>
          <a:prstGeom prst="rect">
            <a:avLst/>
          </a:prstGeom>
          <a:noFill/>
        </p:spPr>
        <p:txBody>
          <a:bodyPr wrap="square" rtlCol="0">
            <a:spAutoFit/>
          </a:bodyPr>
          <a:lstStyle/>
          <a:p>
            <a:pPr algn="just"/>
            <a:r>
              <a:rPr lang="pl-PL" dirty="0"/>
              <a:t>Po wypełnieniu służby chłopak postanowił nabrać doświadczenia w pływaniu na statku. Pływał dużo, na różnych statkach. Gdy wszyscy spali on jeszcze czytał książki o niesamowitych podróżach polarników. Spisywał wszystkie błędy jakie popełniali i ciekawe pomysły, które pozwalały im uporać się z trudnościami. </a:t>
            </a:r>
            <a:endParaRPr lang="pl-PL" dirty="0" smtClean="0"/>
          </a:p>
          <a:p>
            <a:pPr algn="just"/>
            <a:r>
              <a:rPr lang="pl-PL" dirty="0" smtClean="0"/>
              <a:t>Na pierwszą, ale jeszcze nie polarną wyprawę Roald wybrał się razem ze swoim bratem Leonem. Zamierzali zimą przejść przez płaskowyż </a:t>
            </a:r>
            <a:r>
              <a:rPr lang="pl-PL" dirty="0" err="1" smtClean="0"/>
              <a:t>Hardanger</a:t>
            </a:r>
            <a:r>
              <a:rPr lang="pl-PL" dirty="0" smtClean="0"/>
              <a:t>, niestety nie powiodło im się. Gdy spali </a:t>
            </a:r>
            <a:r>
              <a:rPr lang="pl-PL" dirty="0" smtClean="0"/>
              <a:t>zniknęły </a:t>
            </a:r>
            <a:r>
              <a:rPr lang="pl-PL" dirty="0" smtClean="0"/>
              <a:t>im zapasy jedzenia, a bez nich dalsza wędrówka była skazana na porażkę.</a:t>
            </a:r>
            <a:endParaRPr lang="pl-PL" dirty="0"/>
          </a:p>
          <a:p>
            <a:pPr algn="just"/>
            <a:endParaRPr lang="pl-PL"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39552" y="4365104"/>
            <a:ext cx="7776864" cy="2308324"/>
          </a:xfrm>
          <a:prstGeom prst="rect">
            <a:avLst/>
          </a:prstGeom>
          <a:noFill/>
        </p:spPr>
        <p:txBody>
          <a:bodyPr wrap="square" rtlCol="0">
            <a:spAutoFit/>
          </a:bodyPr>
          <a:lstStyle/>
          <a:p>
            <a:pPr algn="just"/>
            <a:r>
              <a:rPr lang="pl-PL" dirty="0" err="1" smtClean="0"/>
              <a:t>Nensen</a:t>
            </a:r>
            <a:r>
              <a:rPr lang="pl-PL" dirty="0" smtClean="0"/>
              <a:t> wrócił z kolejnej ekspedycji. Wieść o tym uradowała Roalda </a:t>
            </a:r>
            <a:r>
              <a:rPr lang="pl-PL" dirty="0" smtClean="0"/>
              <a:t/>
            </a:r>
            <a:br>
              <a:rPr lang="pl-PL" dirty="0" smtClean="0"/>
            </a:br>
            <a:r>
              <a:rPr lang="pl-PL" dirty="0" smtClean="0"/>
              <a:t>i </a:t>
            </a:r>
            <a:r>
              <a:rPr lang="pl-PL" dirty="0" smtClean="0"/>
              <a:t>jednocześnie obudziła w nim chęć jak najszybszego wzięcia udziału </a:t>
            </a:r>
            <a:r>
              <a:rPr lang="pl-PL" dirty="0" smtClean="0"/>
              <a:t/>
            </a:r>
            <a:br>
              <a:rPr lang="pl-PL" dirty="0" smtClean="0"/>
            </a:br>
            <a:r>
              <a:rPr lang="pl-PL" dirty="0" smtClean="0"/>
              <a:t>w </a:t>
            </a:r>
            <a:r>
              <a:rPr lang="pl-PL" dirty="0" smtClean="0"/>
              <a:t>wielkiej wyprawie. Pewien znajomy poradził mu aby porozmawiał </a:t>
            </a:r>
            <a:r>
              <a:rPr lang="pl-PL" dirty="0" smtClean="0"/>
              <a:t/>
            </a:r>
            <a:br>
              <a:rPr lang="pl-PL" dirty="0" smtClean="0"/>
            </a:br>
            <a:r>
              <a:rPr lang="pl-PL" dirty="0" smtClean="0"/>
              <a:t>z </a:t>
            </a:r>
            <a:r>
              <a:rPr lang="pl-PL" dirty="0" smtClean="0"/>
              <a:t>kapitanem wyprawy na Antarktydę-Adrienem de </a:t>
            </a:r>
            <a:r>
              <a:rPr lang="pl-PL" dirty="0" err="1" smtClean="0"/>
              <a:t>Gerlach’em</a:t>
            </a:r>
            <a:r>
              <a:rPr lang="pl-PL" dirty="0" smtClean="0"/>
              <a:t>. Roald dostał się do załogi ,,</a:t>
            </a:r>
            <a:r>
              <a:rPr lang="pl-PL" dirty="0" err="1" smtClean="0"/>
              <a:t>Belgiki</a:t>
            </a:r>
            <a:r>
              <a:rPr lang="pl-PL" dirty="0" smtClean="0"/>
              <a:t>”. Wyprawa wystartowała w 1897 roku, </a:t>
            </a:r>
            <a:r>
              <a:rPr lang="pl-PL" dirty="0" smtClean="0"/>
              <a:t/>
            </a:r>
            <a:br>
              <a:rPr lang="pl-PL" dirty="0" smtClean="0"/>
            </a:br>
            <a:r>
              <a:rPr lang="pl-PL" dirty="0" smtClean="0"/>
              <a:t>a </a:t>
            </a:r>
            <a:r>
              <a:rPr lang="pl-PL" dirty="0" smtClean="0"/>
              <a:t>skończyła się w 1899 roku. W załodze oprócz Roalda byli:</a:t>
            </a:r>
            <a:r>
              <a:rPr lang="pl-PL" dirty="0"/>
              <a:t> </a:t>
            </a:r>
            <a:r>
              <a:rPr lang="pl-PL" dirty="0" err="1" smtClean="0"/>
              <a:t>Lecointe</a:t>
            </a:r>
            <a:r>
              <a:rPr lang="pl-PL" dirty="0" smtClean="0"/>
              <a:t>, </a:t>
            </a:r>
            <a:r>
              <a:rPr lang="pl-PL" dirty="0"/>
              <a:t>Danko — </a:t>
            </a:r>
            <a:r>
              <a:rPr lang="pl-PL" dirty="0" smtClean="0"/>
              <a:t>Dalmatyńczyk, </a:t>
            </a:r>
            <a:r>
              <a:rPr lang="pl-PL" dirty="0" err="1" smtClean="0"/>
              <a:t>Rakowitza</a:t>
            </a:r>
            <a:r>
              <a:rPr lang="pl-PL" dirty="0" smtClean="0"/>
              <a:t>, </a:t>
            </a:r>
            <a:r>
              <a:rPr lang="pl-PL" dirty="0"/>
              <a:t>Henryk </a:t>
            </a:r>
            <a:r>
              <a:rPr lang="pl-PL" dirty="0" smtClean="0"/>
              <a:t>Arctowski, </a:t>
            </a:r>
            <a:r>
              <a:rPr lang="pl-PL" dirty="0"/>
              <a:t>Antoni Bolesław </a:t>
            </a:r>
            <a:r>
              <a:rPr lang="pl-PL" dirty="0" smtClean="0"/>
              <a:t>Dobrowolski, </a:t>
            </a:r>
            <a:r>
              <a:rPr lang="pl-PL" dirty="0"/>
              <a:t>Frederick Cook</a:t>
            </a:r>
            <a:r>
              <a:rPr lang="pl-PL" dirty="0" smtClean="0"/>
              <a:t> i kilka mniej istotnych postaci. </a:t>
            </a:r>
            <a:endParaRPr lang="pl-PL" dirty="0"/>
          </a:p>
        </p:txBody>
      </p:sp>
      <p:sp>
        <p:nvSpPr>
          <p:cNvPr id="6" name="pole tekstowe 5"/>
          <p:cNvSpPr txBox="1"/>
          <p:nvPr/>
        </p:nvSpPr>
        <p:spPr>
          <a:xfrm>
            <a:off x="863588" y="404664"/>
            <a:ext cx="7416824" cy="769441"/>
          </a:xfrm>
          <a:prstGeom prst="rect">
            <a:avLst/>
          </a:prstGeom>
          <a:noFill/>
        </p:spPr>
        <p:txBody>
          <a:bodyPr wrap="square" rtlCol="0">
            <a:spAutoFit/>
          </a:bodyPr>
          <a:lstStyle/>
          <a:p>
            <a:pPr algn="ctr"/>
            <a:r>
              <a:rPr lang="pl-PL" sz="4400" b="1" dirty="0" smtClean="0"/>
              <a:t>Pierwsza wyprawa polarna</a:t>
            </a:r>
            <a:endParaRPr lang="pl-PL" sz="4400" b="1" dirty="0"/>
          </a:p>
        </p:txBody>
      </p:sp>
      <p:pic>
        <p:nvPicPr>
          <p:cNvPr id="7" name="Picture 2" descr="Plik:Belgica1web.jpg"/>
          <p:cNvPicPr>
            <a:picLocks noChangeAspect="1" noChangeArrowheads="1"/>
          </p:cNvPicPr>
          <p:nvPr/>
        </p:nvPicPr>
        <p:blipFill>
          <a:blip r:embed="rId2" cstate="print"/>
          <a:srcRect/>
          <a:stretch>
            <a:fillRect/>
          </a:stretch>
        </p:blipFill>
        <p:spPr bwMode="auto">
          <a:xfrm>
            <a:off x="611560" y="1268760"/>
            <a:ext cx="4608512" cy="3024336"/>
          </a:xfrm>
          <a:prstGeom prst="rect">
            <a:avLst/>
          </a:prstGeom>
          <a:noFill/>
        </p:spPr>
      </p:pic>
      <p:pic>
        <p:nvPicPr>
          <p:cNvPr id="21508" name="Picture 4" descr="Adrien de Gerlache"/>
          <p:cNvPicPr>
            <a:picLocks noChangeAspect="1" noChangeArrowheads="1"/>
          </p:cNvPicPr>
          <p:nvPr/>
        </p:nvPicPr>
        <p:blipFill>
          <a:blip r:embed="rId3" cstate="print"/>
          <a:srcRect/>
          <a:stretch>
            <a:fillRect/>
          </a:stretch>
        </p:blipFill>
        <p:spPr bwMode="auto">
          <a:xfrm>
            <a:off x="5652120" y="1268760"/>
            <a:ext cx="2381250" cy="2457451"/>
          </a:xfrm>
          <a:prstGeom prst="rect">
            <a:avLst/>
          </a:prstGeom>
          <a:noFill/>
        </p:spPr>
      </p:pic>
      <p:sp>
        <p:nvSpPr>
          <p:cNvPr id="10" name="pole tekstowe 9"/>
          <p:cNvSpPr txBox="1"/>
          <p:nvPr/>
        </p:nvSpPr>
        <p:spPr>
          <a:xfrm>
            <a:off x="5580112" y="3933056"/>
            <a:ext cx="2448272" cy="307777"/>
          </a:xfrm>
          <a:prstGeom prst="rect">
            <a:avLst/>
          </a:prstGeom>
          <a:noFill/>
        </p:spPr>
        <p:txBody>
          <a:bodyPr wrap="square" rtlCol="0">
            <a:spAutoFit/>
          </a:bodyPr>
          <a:lstStyle/>
          <a:p>
            <a:pPr algn="ctr"/>
            <a:r>
              <a:rPr lang="pl-PL" sz="1400" dirty="0" smtClean="0"/>
              <a:t>Adrien de </a:t>
            </a:r>
            <a:r>
              <a:rPr lang="pl-PL" sz="1400" dirty="0" err="1" smtClean="0"/>
              <a:t>Gerlache</a:t>
            </a:r>
            <a:endParaRPr lang="pl-PL" sz="1400" dirty="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908720"/>
            <a:ext cx="3456384" cy="4801314"/>
          </a:xfrm>
          <a:prstGeom prst="rect">
            <a:avLst/>
          </a:prstGeom>
        </p:spPr>
        <p:txBody>
          <a:bodyPr wrap="square">
            <a:spAutoFit/>
          </a:bodyPr>
          <a:lstStyle/>
          <a:p>
            <a:pPr algn="just"/>
            <a:r>
              <a:rPr lang="pl-PL" dirty="0" smtClean="0"/>
              <a:t>Amundsen podczas tej wyprawy odegrał znaczącą rolę. Gdyby nie młody Amundsen cała załoga byłaby stracona. ,,</a:t>
            </a:r>
            <a:r>
              <a:rPr lang="pl-PL" dirty="0" err="1" smtClean="0"/>
              <a:t>Belgika</a:t>
            </a:r>
            <a:r>
              <a:rPr lang="pl-PL" dirty="0" smtClean="0"/>
              <a:t>” utknęła </a:t>
            </a:r>
            <a:r>
              <a:rPr lang="pl-PL" dirty="0" smtClean="0"/>
              <a:t/>
            </a:r>
            <a:br>
              <a:rPr lang="pl-PL" dirty="0" smtClean="0"/>
            </a:br>
            <a:r>
              <a:rPr lang="pl-PL" dirty="0" smtClean="0"/>
              <a:t>w </a:t>
            </a:r>
            <a:r>
              <a:rPr lang="pl-PL" dirty="0" smtClean="0"/>
              <a:t>lodzie, co zmusiło ekspedycje do zimowania. Ludzie zaczęli chorować i tracić nadzieję, że im się uda. Pewnego dnia gdy kapitan zobaczył, że Roald jest ich jedyna szansą, oddał mu dowództwo. Dzięki swojej wiedzy i umiejętnościom udało mu się poprowadzić załogę dalej. Roald był pierwszą osobą, której udało się zimować na wybrzeżu Antarktydy.</a:t>
            </a:r>
            <a:endParaRPr lang="pl-PL" dirty="0"/>
          </a:p>
        </p:txBody>
      </p:sp>
      <p:pic>
        <p:nvPicPr>
          <p:cNvPr id="4" name="Picture 2" descr="Plik:Belgica dans la glace.jpg"/>
          <p:cNvPicPr>
            <a:picLocks noChangeAspect="1" noChangeArrowheads="1"/>
          </p:cNvPicPr>
          <p:nvPr/>
        </p:nvPicPr>
        <p:blipFill>
          <a:blip r:embed="rId2" cstate="print"/>
          <a:srcRect/>
          <a:stretch>
            <a:fillRect/>
          </a:stretch>
        </p:blipFill>
        <p:spPr bwMode="auto">
          <a:xfrm>
            <a:off x="4572000" y="980728"/>
            <a:ext cx="3745920" cy="4896544"/>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Antiqua">
      <a:majorFont>
        <a:latin typeface="Book Antiqua"/>
        <a:ea typeface=""/>
        <a:cs typeface=""/>
      </a:majorFont>
      <a:minorFont>
        <a:latin typeface="Book Antiqu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1070</Words>
  <Application>Microsoft Office PowerPoint</Application>
  <PresentationFormat>Pokaz na ekranie (4:3)</PresentationFormat>
  <Paragraphs>61</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Motyw pakietu Office</vt:lpstr>
      <vt:lpstr>Roald Amundsen- Wielki podróżnik  i odkrywca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Roald Amundsen- Wielki podróżnik i odkrywca</dc:title>
  <dc:creator>User</dc:creator>
  <cp:lastModifiedBy>HS</cp:lastModifiedBy>
  <cp:revision>88</cp:revision>
  <dcterms:created xsi:type="dcterms:W3CDTF">2013-06-06T08:46:41Z</dcterms:created>
  <dcterms:modified xsi:type="dcterms:W3CDTF">2013-06-09T11:21:50Z</dcterms:modified>
</cp:coreProperties>
</file>