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3"/>
  </p:notesMasterIdLst>
  <p:sldIdLst>
    <p:sldId id="256" r:id="rId2"/>
    <p:sldId id="257" r:id="rId3"/>
    <p:sldId id="259" r:id="rId4"/>
    <p:sldId id="258" r:id="rId5"/>
    <p:sldId id="277" r:id="rId6"/>
    <p:sldId id="278" r:id="rId7"/>
    <p:sldId id="261" r:id="rId8"/>
    <p:sldId id="262" r:id="rId9"/>
    <p:sldId id="263" r:id="rId10"/>
    <p:sldId id="264" r:id="rId11"/>
    <p:sldId id="265" r:id="rId12"/>
    <p:sldId id="266" r:id="rId13"/>
    <p:sldId id="267" r:id="rId14"/>
    <p:sldId id="269" r:id="rId15"/>
    <p:sldId id="268" r:id="rId16"/>
    <p:sldId id="270" r:id="rId17"/>
    <p:sldId id="271" r:id="rId18"/>
    <p:sldId id="273" r:id="rId19"/>
    <p:sldId id="272" r:id="rId20"/>
    <p:sldId id="274" r:id="rId21"/>
    <p:sldId id="280" r:id="rId22"/>
    <p:sldId id="281" r:id="rId23"/>
    <p:sldId id="282" r:id="rId24"/>
    <p:sldId id="283" r:id="rId25"/>
    <p:sldId id="284" r:id="rId26"/>
    <p:sldId id="285" r:id="rId27"/>
    <p:sldId id="279" r:id="rId28"/>
    <p:sldId id="275" r:id="rId29"/>
    <p:sldId id="288" r:id="rId30"/>
    <p:sldId id="286" r:id="rId31"/>
    <p:sldId id="287"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9822" autoAdjust="0"/>
  </p:normalViewPr>
  <p:slideViewPr>
    <p:cSldViewPr>
      <p:cViewPr>
        <p:scale>
          <a:sx n="75" d="100"/>
          <a:sy n="75" d="100"/>
        </p:scale>
        <p:origin x="-123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Arkusz1!$B$1</c:f>
              <c:strCache>
                <c:ptCount val="1"/>
                <c:pt idx="0">
                  <c:v>Seria 1</c:v>
                </c:pt>
              </c:strCache>
            </c:strRef>
          </c:tx>
          <c:spPr>
            <a:solidFill>
              <a:srgbClr val="FF0000"/>
            </a:solidFill>
          </c:spPr>
          <c:invertIfNegative val="0"/>
          <c:cat>
            <c:strRef>
              <c:f>Arkusz1!$A$2:$A$5</c:f>
              <c:strCache>
                <c:ptCount val="4"/>
                <c:pt idx="0">
                  <c:v>Kategoria 1</c:v>
                </c:pt>
                <c:pt idx="1">
                  <c:v>Kategoria 2</c:v>
                </c:pt>
                <c:pt idx="2">
                  <c:v>Kategoria 3</c:v>
                </c:pt>
                <c:pt idx="3">
                  <c:v>Kategoria 4</c:v>
                </c:pt>
              </c:strCache>
            </c:strRef>
          </c:cat>
          <c:val>
            <c:numRef>
              <c:f>Arkusz1!$B$2:$B$5</c:f>
              <c:numCache>
                <c:formatCode>General</c:formatCode>
                <c:ptCount val="4"/>
                <c:pt idx="0">
                  <c:v>4.3</c:v>
                </c:pt>
                <c:pt idx="1">
                  <c:v>2.5</c:v>
                </c:pt>
                <c:pt idx="2">
                  <c:v>3.5</c:v>
                </c:pt>
                <c:pt idx="3">
                  <c:v>4.5</c:v>
                </c:pt>
              </c:numCache>
            </c:numRef>
          </c:val>
        </c:ser>
        <c:ser>
          <c:idx val="1"/>
          <c:order val="1"/>
          <c:tx>
            <c:strRef>
              <c:f>Arkusz1!$C$1</c:f>
              <c:strCache>
                <c:ptCount val="1"/>
                <c:pt idx="0">
                  <c:v>Seria 2</c:v>
                </c:pt>
              </c:strCache>
            </c:strRef>
          </c:tx>
          <c:spPr>
            <a:solidFill>
              <a:srgbClr val="FFFF00"/>
            </a:solidFill>
          </c:spPr>
          <c:invertIfNegative val="0"/>
          <c:cat>
            <c:strRef>
              <c:f>Arkusz1!$A$2:$A$5</c:f>
              <c:strCache>
                <c:ptCount val="4"/>
                <c:pt idx="0">
                  <c:v>Kategoria 1</c:v>
                </c:pt>
                <c:pt idx="1">
                  <c:v>Kategoria 2</c:v>
                </c:pt>
                <c:pt idx="2">
                  <c:v>Kategoria 3</c:v>
                </c:pt>
                <c:pt idx="3">
                  <c:v>Kategoria 4</c:v>
                </c:pt>
              </c:strCache>
            </c:strRef>
          </c:cat>
          <c:val>
            <c:numRef>
              <c:f>Arkusz1!$C$2:$C$5</c:f>
              <c:numCache>
                <c:formatCode>General</c:formatCode>
                <c:ptCount val="4"/>
                <c:pt idx="0">
                  <c:v>2.4</c:v>
                </c:pt>
                <c:pt idx="1">
                  <c:v>4.4000000000000004</c:v>
                </c:pt>
                <c:pt idx="2">
                  <c:v>1.8</c:v>
                </c:pt>
                <c:pt idx="3">
                  <c:v>2.8</c:v>
                </c:pt>
              </c:numCache>
            </c:numRef>
          </c:val>
        </c:ser>
        <c:ser>
          <c:idx val="2"/>
          <c:order val="2"/>
          <c:tx>
            <c:strRef>
              <c:f>Arkusz1!$D$1</c:f>
              <c:strCache>
                <c:ptCount val="1"/>
                <c:pt idx="0">
                  <c:v>Seria 3</c:v>
                </c:pt>
              </c:strCache>
            </c:strRef>
          </c:tx>
          <c:spPr>
            <a:solidFill>
              <a:srgbClr val="0070C0"/>
            </a:solidFill>
          </c:spPr>
          <c:invertIfNegative val="0"/>
          <c:cat>
            <c:strRef>
              <c:f>Arkusz1!$A$2:$A$5</c:f>
              <c:strCache>
                <c:ptCount val="4"/>
                <c:pt idx="0">
                  <c:v>Kategoria 1</c:v>
                </c:pt>
                <c:pt idx="1">
                  <c:v>Kategoria 2</c:v>
                </c:pt>
                <c:pt idx="2">
                  <c:v>Kategoria 3</c:v>
                </c:pt>
                <c:pt idx="3">
                  <c:v>Kategoria 4</c:v>
                </c:pt>
              </c:strCache>
            </c:strRef>
          </c:cat>
          <c:val>
            <c:numRef>
              <c:f>Arkusz1!$D$2:$D$5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6016768"/>
        <c:axId val="86018304"/>
        <c:axId val="0"/>
      </c:bar3DChart>
      <c:catAx>
        <c:axId val="86016768"/>
        <c:scaling>
          <c:orientation val="minMax"/>
        </c:scaling>
        <c:delete val="1"/>
        <c:axPos val="b"/>
        <c:majorTickMark val="out"/>
        <c:minorTickMark val="none"/>
        <c:tickLblPos val="none"/>
        <c:crossAx val="86018304"/>
        <c:crosses val="autoZero"/>
        <c:auto val="1"/>
        <c:lblAlgn val="ctr"/>
        <c:lblOffset val="100"/>
        <c:noMultiLvlLbl val="0"/>
      </c:catAx>
      <c:valAx>
        <c:axId val="86018304"/>
        <c:scaling>
          <c:orientation val="minMax"/>
        </c:scaling>
        <c:delete val="1"/>
        <c:axPos val="l"/>
        <c:majorGridlines/>
        <c:numFmt formatCode="General" sourceLinked="1"/>
        <c:majorTickMark val="out"/>
        <c:minorTickMark val="none"/>
        <c:tickLblPos val="none"/>
        <c:crossAx val="86016768"/>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E5CA4-629B-4F5C-9AE6-C7E5AD36C48E}" type="datetimeFigureOut">
              <a:rPr lang="pl-PL" smtClean="0"/>
              <a:pPr/>
              <a:t>2013-06-03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C730E-A22D-46BE-B9CE-389B7CF814B0}" type="slidenum">
              <a:rPr lang="pl-PL" smtClean="0"/>
              <a:pPr/>
              <a:t>‹#›</a:t>
            </a:fld>
            <a:endParaRPr lang="pl-PL"/>
          </a:p>
        </p:txBody>
      </p:sp>
    </p:spTree>
    <p:extLst>
      <p:ext uri="{BB962C8B-B14F-4D97-AF65-F5344CB8AC3E}">
        <p14:creationId xmlns:p14="http://schemas.microsoft.com/office/powerpoint/2010/main" val="329321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5DC730E-A22D-46BE-B9CE-389B7CF814B0}" type="slidenum">
              <a:rPr lang="pl-PL" smtClean="0"/>
              <a:pPr/>
              <a:t>7</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3" name="Prostokąt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ostokąt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ostokąt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ostokąt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ostokąt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Prostokąt zaokrąglony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Prostokąt zaokrąglony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ostokąt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705600" y="4206240"/>
            <a:ext cx="960120" cy="457200"/>
          </a:xfrm>
        </p:spPr>
        <p:txBody>
          <a:bodyPr/>
          <a:lstStyle/>
          <a:p>
            <a:fld id="{B52030B0-3DAB-4107-933B-6E679135C0EA}" type="datetimeFigureOut">
              <a:rPr lang="pl-PL" smtClean="0"/>
              <a:pPr/>
              <a:t>2013-06-03</a:t>
            </a:fld>
            <a:endParaRPr lang="pl-PL"/>
          </a:p>
        </p:txBody>
      </p:sp>
      <p:sp>
        <p:nvSpPr>
          <p:cNvPr id="17" name="Symbol zastępczy stopki 16"/>
          <p:cNvSpPr>
            <a:spLocks noGrp="1"/>
          </p:cNvSpPr>
          <p:nvPr>
            <p:ph type="ftr" sz="quarter" idx="11"/>
          </p:nvPr>
        </p:nvSpPr>
        <p:spPr>
          <a:xfrm>
            <a:off x="5410200" y="4205288"/>
            <a:ext cx="1295400" cy="457200"/>
          </a:xfrm>
        </p:spPr>
        <p:txBody>
          <a:bodyPr/>
          <a:lstStyle/>
          <a:p>
            <a:endParaRPr lang="pl-PL"/>
          </a:p>
        </p:txBody>
      </p:sp>
      <p:sp>
        <p:nvSpPr>
          <p:cNvPr id="29" name="Symbol zastępczy numeru slajd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nchor="ctr"/>
          <a:lstStyle>
            <a:lvl1pPr>
              <a:defRPr sz="4000" b="0" i="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daty 25"/>
          <p:cNvSpPr>
            <a:spLocks noGrp="1"/>
          </p:cNvSpPr>
          <p:nvPr>
            <p:ph type="dt" sz="half" idx="10"/>
          </p:nvPr>
        </p:nvSpPr>
        <p:spPr/>
        <p:txBody>
          <a:bodyPr rtlCol="0"/>
          <a:lstStyle/>
          <a:p>
            <a:fld id="{B52030B0-3DAB-4107-933B-6E679135C0EA}" type="datetimeFigureOut">
              <a:rPr lang="pl-PL" smtClean="0"/>
              <a:pPr/>
              <a:t>2013-06-03</a:t>
            </a:fld>
            <a:endParaRPr lang="pl-PL"/>
          </a:p>
        </p:txBody>
      </p:sp>
      <p:sp>
        <p:nvSpPr>
          <p:cNvPr id="27" name="Symbol zastępczy numeru slajdu 26"/>
          <p:cNvSpPr>
            <a:spLocks noGrp="1"/>
          </p:cNvSpPr>
          <p:nvPr>
            <p:ph type="sldNum" sz="quarter" idx="11"/>
          </p:nvPr>
        </p:nvSpPr>
        <p:spPr/>
        <p:txBody>
          <a:bodyPr rtlCol="0"/>
          <a:lstStyle/>
          <a:p>
            <a:fld id="{6D387E9A-7830-420B-B7D4-40CEA16CB316}" type="slidenum">
              <a:rPr lang="pl-PL" smtClean="0"/>
              <a:pPr/>
              <a:t>‹#›</a:t>
            </a:fld>
            <a:endParaRPr lang="pl-PL"/>
          </a:p>
        </p:txBody>
      </p:sp>
      <p:sp>
        <p:nvSpPr>
          <p:cNvPr id="28" name="Symbol zastępczy stopki 27"/>
          <p:cNvSpPr>
            <a:spLocks noGrp="1"/>
          </p:cNvSpPr>
          <p:nvPr>
            <p:ph type="ftr" sz="quarter" idx="12"/>
          </p:nvPr>
        </p:nvSpPr>
        <p:spPr/>
        <p:txBody>
          <a:bodyPr rtlCol="0"/>
          <a:lstStyle/>
          <a:p>
            <a:endParaRPr lang="pl-PL"/>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a:xfrm>
            <a:off x="6583680" y="612648"/>
            <a:ext cx="957264" cy="457200"/>
          </a:xfrm>
        </p:spPr>
        <p:txBody>
          <a:bodyPr/>
          <a:lstStyle/>
          <a:p>
            <a:fld id="{B52030B0-3DAB-4107-933B-6E679135C0EA}" type="datetimeFigureOut">
              <a:rPr lang="pl-PL" smtClean="0"/>
              <a:pPr/>
              <a:t>2013-06-03</a:t>
            </a:fld>
            <a:endParaRPr lang="pl-PL"/>
          </a:p>
        </p:txBody>
      </p:sp>
      <p:sp>
        <p:nvSpPr>
          <p:cNvPr id="4" name="Symbol zastępczy stopki 3"/>
          <p:cNvSpPr>
            <a:spLocks noGrp="1"/>
          </p:cNvSpPr>
          <p:nvPr>
            <p:ph type="ftr" sz="quarter" idx="11"/>
          </p:nvPr>
        </p:nvSpPr>
        <p:spPr>
          <a:xfrm>
            <a:off x="5257800" y="612648"/>
            <a:ext cx="1325880" cy="457200"/>
          </a:xfrm>
        </p:spPr>
        <p:txBody>
          <a:bodyPr/>
          <a:lstStyle/>
          <a:p>
            <a:endParaRPr lang="pl-PL"/>
          </a:p>
        </p:txBody>
      </p:sp>
      <p:sp>
        <p:nvSpPr>
          <p:cNvPr id="5" name="Symbol zastępczy numeru slajdu 4"/>
          <p:cNvSpPr>
            <a:spLocks noGrp="1"/>
          </p:cNvSpPr>
          <p:nvPr>
            <p:ph type="sldNum" sz="quarter" idx="12"/>
          </p:nvPr>
        </p:nvSpPr>
        <p:spPr>
          <a:xfrm>
            <a:off x="8174736" y="2272"/>
            <a:ext cx="762000" cy="365760"/>
          </a:xfrm>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B52030B0-3DAB-4107-933B-6E679135C0EA}" type="datetimeFigureOut">
              <a:rPr lang="pl-PL" smtClean="0"/>
              <a:pPr/>
              <a:t>2013-06-03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D387E9A-7830-420B-B7D4-40CEA16CB316}" type="slidenum">
              <a:rPr lang="pl-PL" smtClean="0"/>
              <a:pPr/>
              <a:t>‹#›</a:t>
            </a:fld>
            <a:endParaRPr lang="pl-PL"/>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ostokąt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ostokąt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ostokąt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ostokąt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Prostokąt zaokrąglony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Prostokąt zaokrąglony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ostokąt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ostokąt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ostokąt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ostokąt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ostokąt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ostokąt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457200" y="1143000"/>
            <a:ext cx="8229600" cy="10668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52030B0-3DAB-4107-933B-6E679135C0EA}" type="datetimeFigureOut">
              <a:rPr lang="pl-PL" smtClean="0"/>
              <a:pPr/>
              <a:t>2013-06-03</a:t>
            </a:fld>
            <a:endParaRPr lang="pl-PL"/>
          </a:p>
        </p:txBody>
      </p:sp>
      <p:sp>
        <p:nvSpPr>
          <p:cNvPr id="3" name="Symbol zastępczy stopki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l-PL"/>
          </a:p>
        </p:txBody>
      </p:sp>
      <p:sp>
        <p:nvSpPr>
          <p:cNvPr id="23" name="Symbol zastępczy numeru slajd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387E9A-7830-420B-B7D4-40CEA16CB31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wip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268760"/>
            <a:ext cx="7772400" cy="1470025"/>
          </a:xfrm>
        </p:spPr>
        <p:txBody>
          <a:bodyPr>
            <a:normAutofit/>
          </a:bodyPr>
          <a:lstStyle/>
          <a:p>
            <a:pPr algn="ctr"/>
            <a:r>
              <a:rPr lang="pl-PL" sz="5400" dirty="0" smtClean="0">
                <a:latin typeface="Garamond" pitchFamily="18" charset="0"/>
              </a:rPr>
              <a:t>„JESTEŚ TYM, CO JESZ”</a:t>
            </a:r>
            <a:endParaRPr lang="pl-PL" sz="5400" dirty="0">
              <a:latin typeface="Garamond" pitchFamily="18" charset="0"/>
            </a:endParaRPr>
          </a:p>
        </p:txBody>
      </p:sp>
      <p:sp>
        <p:nvSpPr>
          <p:cNvPr id="3" name="Podtytuł 2"/>
          <p:cNvSpPr>
            <a:spLocks noGrp="1"/>
          </p:cNvSpPr>
          <p:nvPr>
            <p:ph type="subTitle" idx="1"/>
          </p:nvPr>
        </p:nvSpPr>
        <p:spPr>
          <a:xfrm>
            <a:off x="467544" y="4005064"/>
            <a:ext cx="4953000" cy="1752600"/>
          </a:xfrm>
        </p:spPr>
        <p:txBody>
          <a:bodyPr>
            <a:normAutofit/>
          </a:bodyPr>
          <a:lstStyle/>
          <a:p>
            <a:r>
              <a:rPr lang="pl-PL" sz="2800" b="1" dirty="0" smtClean="0">
                <a:latin typeface="Garamond" pitchFamily="18" charset="0"/>
              </a:rPr>
              <a:t>Projekt edukacyjny</a:t>
            </a:r>
          </a:p>
          <a:p>
            <a:endParaRPr lang="pl-PL" dirty="0" smtClean="0">
              <a:latin typeface="Garamond" pitchFamily="18" charset="0"/>
            </a:endParaRPr>
          </a:p>
          <a:p>
            <a:r>
              <a:rPr lang="pl-PL" sz="2200" dirty="0" smtClean="0">
                <a:latin typeface="Garamond" pitchFamily="18" charset="0"/>
              </a:rPr>
              <a:t>Wykonały: </a:t>
            </a:r>
            <a:r>
              <a:rPr lang="pl-PL" sz="2200" i="1" dirty="0" smtClean="0">
                <a:latin typeface="Garamond" pitchFamily="18" charset="0"/>
              </a:rPr>
              <a:t>Aleksandra Grygorowicz, Anna Juszczyńska, Iga Mańkowska, Karolina Piasecka</a:t>
            </a:r>
            <a:endParaRPr lang="pl-PL" sz="2200" i="1" dirty="0">
              <a:latin typeface="Garamond"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Dodany obrazek"/>
          <p:cNvPicPr/>
          <p:nvPr/>
        </p:nvPicPr>
        <p:blipFill>
          <a:blip r:embed="rId2" cstate="print"/>
          <a:srcRect/>
          <a:stretch>
            <a:fillRect/>
          </a:stretch>
        </p:blipFill>
        <p:spPr bwMode="auto">
          <a:xfrm>
            <a:off x="395536" y="1097360"/>
            <a:ext cx="8748464" cy="5760640"/>
          </a:xfrm>
          <a:prstGeom prst="rect">
            <a:avLst/>
          </a:prstGeom>
          <a:noFill/>
          <a:ln w="9525">
            <a:noFill/>
            <a:miter lim="800000"/>
            <a:headEnd/>
            <a:tailEnd/>
          </a:ln>
        </p:spPr>
      </p:pic>
      <p:sp>
        <p:nvSpPr>
          <p:cNvPr id="5" name="pole tekstowe 4"/>
          <p:cNvSpPr txBox="1"/>
          <p:nvPr/>
        </p:nvSpPr>
        <p:spPr>
          <a:xfrm>
            <a:off x="179512" y="980728"/>
            <a:ext cx="4896544" cy="2246769"/>
          </a:xfrm>
          <a:prstGeom prst="rect">
            <a:avLst/>
          </a:prstGeom>
          <a:noFill/>
        </p:spPr>
        <p:txBody>
          <a:bodyPr wrap="square" rtlCol="0">
            <a:spAutoFit/>
          </a:bodyPr>
          <a:lstStyle/>
          <a:p>
            <a:r>
              <a:rPr lang="pl-PL" sz="2400" b="1" dirty="0" smtClean="0">
                <a:latin typeface="Garamond" pitchFamily="18" charset="0"/>
              </a:rPr>
              <a:t>Pomidory</a:t>
            </a:r>
            <a:endParaRPr lang="pl-PL" sz="2400" dirty="0">
              <a:latin typeface="Garamond" pitchFamily="18" charset="0"/>
            </a:endParaRPr>
          </a:p>
          <a:p>
            <a:r>
              <a:rPr lang="pl-PL" sz="2400" dirty="0">
                <a:latin typeface="Garamond" pitchFamily="18" charset="0"/>
              </a:rPr>
              <a:t>W</a:t>
            </a:r>
            <a:r>
              <a:rPr lang="pl-PL" sz="2400" dirty="0" smtClean="0">
                <a:latin typeface="Garamond" pitchFamily="18" charset="0"/>
              </a:rPr>
              <a:t>odniste </a:t>
            </a:r>
            <a:r>
              <a:rPr lang="pl-PL" sz="2400" dirty="0">
                <a:latin typeface="Garamond" pitchFamily="18" charset="0"/>
              </a:rPr>
              <a:t>warzywa stanowiące idealne źródło potasu, witaminy A i C, a także przeciwutleniaczy zwalczających wolne rodniki.</a:t>
            </a:r>
            <a:r>
              <a:rPr lang="pl-PL" sz="2000" dirty="0">
                <a:latin typeface="Garamond" pitchFamily="18" charset="0"/>
              </a:rPr>
              <a:t/>
            </a:r>
            <a:br>
              <a:rPr lang="pl-PL" sz="2000" dirty="0">
                <a:latin typeface="Garamond" pitchFamily="18" charset="0"/>
              </a:rPr>
            </a:br>
            <a:endParaRPr lang="pl-PL" sz="2000" dirty="0">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95575"/>
            <a:ext cx="850582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e tekstowe 6"/>
          <p:cNvSpPr txBox="1"/>
          <p:nvPr/>
        </p:nvSpPr>
        <p:spPr>
          <a:xfrm>
            <a:off x="395536" y="711935"/>
            <a:ext cx="8424936" cy="2123658"/>
          </a:xfrm>
          <a:prstGeom prst="rect">
            <a:avLst/>
          </a:prstGeom>
          <a:noFill/>
        </p:spPr>
        <p:txBody>
          <a:bodyPr wrap="square" rtlCol="0">
            <a:spAutoFit/>
          </a:bodyPr>
          <a:lstStyle/>
          <a:p>
            <a:r>
              <a:rPr lang="pl-PL" sz="2200" b="1" dirty="0" smtClean="0">
                <a:latin typeface="Garamond" pitchFamily="18" charset="0"/>
              </a:rPr>
              <a:t>Kapary</a:t>
            </a:r>
            <a:endParaRPr lang="pl-PL" sz="2200" dirty="0" smtClean="0">
              <a:latin typeface="Garamond" pitchFamily="18" charset="0"/>
            </a:endParaRPr>
          </a:p>
          <a:p>
            <a:r>
              <a:rPr lang="pl-PL" sz="2200" dirty="0">
                <a:latin typeface="Garamond" pitchFamily="18" charset="0"/>
              </a:rPr>
              <a:t>W</a:t>
            </a:r>
            <a:r>
              <a:rPr lang="pl-PL" sz="2200" dirty="0" smtClean="0">
                <a:latin typeface="Garamond" pitchFamily="18" charset="0"/>
              </a:rPr>
              <a:t>arto </a:t>
            </a:r>
            <a:r>
              <a:rPr lang="pl-PL" sz="2200" dirty="0">
                <a:latin typeface="Garamond" pitchFamily="18" charset="0"/>
              </a:rPr>
              <a:t>dodać je do sałatki. Kapary są jednym z najlepszych źródeł kwercetyny. To unikalne flawonoidy, które mogą poprawić przepływ krwi do mózgu, spadek poziomu stresu i zapobiec zaburzeniom pamięci. Jeśli smak kaparów nie odpowiada nam, zawsze można zastąpić je jabłkami, które są również bogate w kwercetyny.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odany obrazek"/>
          <p:cNvPicPr/>
          <p:nvPr/>
        </p:nvPicPr>
        <p:blipFill>
          <a:blip r:embed="rId2" cstate="print"/>
          <a:srcRect r="2072" b="6897"/>
          <a:stretch>
            <a:fillRect/>
          </a:stretch>
        </p:blipFill>
        <p:spPr bwMode="auto">
          <a:xfrm>
            <a:off x="755576" y="1025352"/>
            <a:ext cx="8532440" cy="5832648"/>
          </a:xfrm>
          <a:prstGeom prst="rect">
            <a:avLst/>
          </a:prstGeom>
          <a:noFill/>
          <a:ln w="9525">
            <a:noFill/>
            <a:miter lim="800000"/>
            <a:headEnd/>
            <a:tailEnd/>
          </a:ln>
        </p:spPr>
      </p:pic>
      <p:sp>
        <p:nvSpPr>
          <p:cNvPr id="3" name="pole tekstowe 2"/>
          <p:cNvSpPr txBox="1"/>
          <p:nvPr/>
        </p:nvSpPr>
        <p:spPr>
          <a:xfrm>
            <a:off x="179512" y="620688"/>
            <a:ext cx="4464496" cy="4031873"/>
          </a:xfrm>
          <a:prstGeom prst="rect">
            <a:avLst/>
          </a:prstGeom>
          <a:noFill/>
        </p:spPr>
        <p:txBody>
          <a:bodyPr wrap="square" rtlCol="0">
            <a:spAutoFit/>
          </a:bodyPr>
          <a:lstStyle/>
          <a:p>
            <a:r>
              <a:rPr lang="pl-PL" sz="2000" b="1" dirty="0" smtClean="0">
                <a:latin typeface="Garamond" pitchFamily="18" charset="0"/>
              </a:rPr>
              <a:t>Czerwone winogrona</a:t>
            </a:r>
          </a:p>
          <a:p>
            <a:r>
              <a:rPr lang="pl-PL" sz="2000" dirty="0" smtClean="0">
                <a:latin typeface="Garamond" pitchFamily="18" charset="0"/>
              </a:rPr>
              <a:t>Są naładowane </a:t>
            </a:r>
            <a:r>
              <a:rPr lang="pl-PL" sz="2000" dirty="0" err="1">
                <a:latin typeface="Garamond" pitchFamily="18" charset="0"/>
              </a:rPr>
              <a:t>resveratrolem</a:t>
            </a:r>
            <a:r>
              <a:rPr lang="pl-PL" sz="2000" dirty="0">
                <a:latin typeface="Garamond" pitchFamily="18" charset="0"/>
              </a:rPr>
              <a:t>. Związek </a:t>
            </a:r>
            <a:r>
              <a:rPr lang="pl-PL" sz="2000" dirty="0" smtClean="0">
                <a:latin typeface="Garamond" pitchFamily="18" charset="0"/>
              </a:rPr>
              <a:t>ten ma działanie antyrakowe, </a:t>
            </a:r>
            <a:r>
              <a:rPr lang="pl-PL" sz="2000" dirty="0">
                <a:latin typeface="Garamond" pitchFamily="18" charset="0"/>
              </a:rPr>
              <a:t>poprawia </a:t>
            </a:r>
            <a:r>
              <a:rPr lang="pl-PL" sz="2000" dirty="0" smtClean="0">
                <a:latin typeface="Garamond" pitchFamily="18" charset="0"/>
              </a:rPr>
              <a:t>pamięć oraz wspomaga trawienie</a:t>
            </a:r>
            <a:r>
              <a:rPr lang="pl-PL" sz="2000" dirty="0">
                <a:latin typeface="Garamond" pitchFamily="18" charset="0"/>
              </a:rPr>
              <a:t>. </a:t>
            </a:r>
            <a:r>
              <a:rPr lang="pl-PL" sz="2000" dirty="0" smtClean="0">
                <a:latin typeface="Garamond" pitchFamily="18" charset="0"/>
              </a:rPr>
              <a:t>Dzięki </a:t>
            </a:r>
            <a:r>
              <a:rPr lang="pl-PL" sz="2000" dirty="0">
                <a:latin typeface="Garamond" pitchFamily="18" charset="0"/>
              </a:rPr>
              <a:t>zawartości potasu winogrona poprawiają dotlenienie mózgu, a tym samym zwiększają chłonność umysłu. Dzięki zawartości witamin z grupy </a:t>
            </a:r>
            <a:r>
              <a:rPr lang="pl-PL" sz="2000" dirty="0" smtClean="0">
                <a:latin typeface="Garamond" pitchFamily="18" charset="0"/>
              </a:rPr>
              <a:t>B </a:t>
            </a:r>
            <a:r>
              <a:rPr lang="pl-PL" sz="2000" dirty="0">
                <a:latin typeface="Garamond" pitchFamily="18" charset="0"/>
              </a:rPr>
              <a:t>(tiaminy) i PP (niacyny), także witamina B2 (ryboflawina), wpływają na lepszą koncentrację i szybsze uczenie się.</a:t>
            </a:r>
            <a:endParaRPr lang="pl-PL" sz="2000" dirty="0" smtClean="0">
              <a:latin typeface="Garamond" pitchFamily="18" charset="0"/>
            </a:endParaRPr>
          </a:p>
          <a:p>
            <a:endParaRPr lang="pl-PL" b="1" dirty="0" smtClean="0"/>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odany obrazek"/>
          <p:cNvPicPr/>
          <p:nvPr/>
        </p:nvPicPr>
        <p:blipFill rotWithShape="1">
          <a:blip r:embed="rId2" cstate="print"/>
          <a:srcRect b="2587"/>
          <a:stretch/>
        </p:blipFill>
        <p:spPr bwMode="auto">
          <a:xfrm>
            <a:off x="0" y="404664"/>
            <a:ext cx="6552728" cy="6453336"/>
          </a:xfrm>
          <a:prstGeom prst="rect">
            <a:avLst/>
          </a:prstGeom>
          <a:noFill/>
          <a:ln w="9525">
            <a:noFill/>
            <a:miter lim="800000"/>
            <a:headEnd/>
            <a:tailEnd/>
          </a:ln>
        </p:spPr>
      </p:pic>
      <p:sp>
        <p:nvSpPr>
          <p:cNvPr id="3" name="pole tekstowe 2"/>
          <p:cNvSpPr txBox="1"/>
          <p:nvPr/>
        </p:nvSpPr>
        <p:spPr>
          <a:xfrm>
            <a:off x="5615608" y="1052736"/>
            <a:ext cx="3528392" cy="4770537"/>
          </a:xfrm>
          <a:prstGeom prst="rect">
            <a:avLst/>
          </a:prstGeom>
          <a:noFill/>
        </p:spPr>
        <p:txBody>
          <a:bodyPr wrap="square" rtlCol="0">
            <a:spAutoFit/>
          </a:bodyPr>
          <a:lstStyle/>
          <a:p>
            <a:r>
              <a:rPr lang="pl-PL" sz="2200" b="1" dirty="0">
                <a:latin typeface="Garamond" pitchFamily="18" charset="0"/>
              </a:rPr>
              <a:t>Guma do </a:t>
            </a:r>
            <a:r>
              <a:rPr lang="pl-PL" sz="2200" b="1" dirty="0" smtClean="0">
                <a:latin typeface="Garamond" pitchFamily="18" charset="0"/>
              </a:rPr>
              <a:t>żucia</a:t>
            </a:r>
            <a:r>
              <a:rPr lang="pl-PL" sz="2200" dirty="0" smtClean="0">
                <a:latin typeface="Garamond" pitchFamily="18" charset="0"/>
              </a:rPr>
              <a:t> </a:t>
            </a:r>
          </a:p>
          <a:p>
            <a:r>
              <a:rPr lang="pl-PL" sz="2200" dirty="0" smtClean="0">
                <a:latin typeface="Garamond" pitchFamily="18" charset="0"/>
              </a:rPr>
              <a:t>Niektóre </a:t>
            </a:r>
            <a:r>
              <a:rPr lang="pl-PL" sz="2200" dirty="0">
                <a:latin typeface="Garamond" pitchFamily="18" charset="0"/>
              </a:rPr>
              <a:t>badania wskazują, </a:t>
            </a:r>
            <a:endParaRPr lang="pl-PL" sz="2200" dirty="0" smtClean="0">
              <a:latin typeface="Garamond" pitchFamily="18" charset="0"/>
            </a:endParaRPr>
          </a:p>
          <a:p>
            <a:r>
              <a:rPr lang="pl-PL" sz="2200" dirty="0" smtClean="0">
                <a:latin typeface="Garamond" pitchFamily="18" charset="0"/>
              </a:rPr>
              <a:t>że </a:t>
            </a:r>
            <a:r>
              <a:rPr lang="pl-PL" sz="2200" dirty="0">
                <a:latin typeface="Garamond" pitchFamily="18" charset="0"/>
              </a:rPr>
              <a:t>guma do żucia może zwiększyć czujność, czas reakcji i uwagę. Czy pomoże to pamięci? Być może, ale zależy to od kontekstu sytuacji. Niektóre szkoły wspierają inicjatywę podawania gum uczniom, co tłumaczą poprawą wyników sprawdzianów oraz innych testów uczelnianych.</a:t>
            </a:r>
            <a:r>
              <a:rPr lang="pl-PL" dirty="0"/>
              <a:t/>
            </a:r>
            <a:br>
              <a:rPr lang="pl-PL" dirty="0"/>
            </a:b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odany obrazek"/>
          <p:cNvPicPr/>
          <p:nvPr/>
        </p:nvPicPr>
        <p:blipFill>
          <a:blip r:embed="rId2" cstate="print"/>
          <a:srcRect l="1112" t="3133" r="8837" b="2885"/>
          <a:stretch>
            <a:fillRect/>
          </a:stretch>
        </p:blipFill>
        <p:spPr bwMode="auto">
          <a:xfrm>
            <a:off x="2807296" y="1916832"/>
            <a:ext cx="6336704" cy="4941168"/>
          </a:xfrm>
          <a:prstGeom prst="rect">
            <a:avLst/>
          </a:prstGeom>
          <a:noFill/>
          <a:ln w="9525">
            <a:noFill/>
            <a:miter lim="800000"/>
            <a:headEnd/>
            <a:tailEnd/>
          </a:ln>
        </p:spPr>
      </p:pic>
      <p:sp>
        <p:nvSpPr>
          <p:cNvPr id="3" name="pole tekstowe 2"/>
          <p:cNvSpPr txBox="1"/>
          <p:nvPr/>
        </p:nvSpPr>
        <p:spPr>
          <a:xfrm>
            <a:off x="395536" y="764704"/>
            <a:ext cx="3384376" cy="5847755"/>
          </a:xfrm>
          <a:prstGeom prst="rect">
            <a:avLst/>
          </a:prstGeom>
          <a:noFill/>
        </p:spPr>
        <p:txBody>
          <a:bodyPr wrap="square" rtlCol="0">
            <a:spAutoFit/>
          </a:bodyPr>
          <a:lstStyle/>
          <a:p>
            <a:r>
              <a:rPr lang="pl-PL" sz="2200" b="1" dirty="0" smtClean="0">
                <a:latin typeface="Garamond" pitchFamily="18" charset="0"/>
              </a:rPr>
              <a:t>Jagody</a:t>
            </a:r>
            <a:r>
              <a:rPr lang="pl-PL" sz="2200" dirty="0">
                <a:latin typeface="Garamond" pitchFamily="18" charset="0"/>
              </a:rPr>
              <a:t> </a:t>
            </a:r>
          </a:p>
          <a:p>
            <a:r>
              <a:rPr lang="pl-PL" sz="2200" dirty="0" smtClean="0">
                <a:latin typeface="Garamond" pitchFamily="18" charset="0"/>
              </a:rPr>
              <a:t>Są </a:t>
            </a:r>
            <a:r>
              <a:rPr lang="pl-PL" sz="2200" dirty="0">
                <a:latin typeface="Garamond" pitchFamily="18" charset="0"/>
              </a:rPr>
              <a:t>naładowane związkami zmniejszające stany zapalne i wolne rodniki. Szczególnie interesująca jest zawartość antocyjanów w jagodach. Antocyjany bowiem mają właściwości antyoksydacyjne i przeciwzapalne dla neuronów i sygnalizacji w mózgu. U osób starszych, które jadły jagody bądź piły sok przez pewien okres czasu w znacznym stopniu poprawiły aspekty funkcjonowania układu poznawczego.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s.123rf.com/400wm/400/400/scorpp/scorpp1205/scorpp120500020/13614367-ziarna-kawy-i-lia--cie.jpg"/>
          <p:cNvPicPr>
            <a:picLocks noChangeAspect="1" noChangeArrowheads="1"/>
          </p:cNvPicPr>
          <p:nvPr/>
        </p:nvPicPr>
        <p:blipFill>
          <a:blip r:embed="rId2" cstate="print"/>
          <a:srcRect l="3150" t="4393" r="3611" b="9434"/>
          <a:stretch>
            <a:fillRect/>
          </a:stretch>
        </p:blipFill>
        <p:spPr bwMode="auto">
          <a:xfrm>
            <a:off x="2987824" y="3088602"/>
            <a:ext cx="6156176" cy="3769398"/>
          </a:xfrm>
          <a:prstGeom prst="rect">
            <a:avLst/>
          </a:prstGeom>
          <a:noFill/>
        </p:spPr>
      </p:pic>
      <p:sp>
        <p:nvSpPr>
          <p:cNvPr id="3" name="pole tekstowe 2"/>
          <p:cNvSpPr txBox="1"/>
          <p:nvPr/>
        </p:nvSpPr>
        <p:spPr>
          <a:xfrm>
            <a:off x="179512" y="836712"/>
            <a:ext cx="8208912" cy="2831544"/>
          </a:xfrm>
          <a:prstGeom prst="rect">
            <a:avLst/>
          </a:prstGeom>
          <a:noFill/>
        </p:spPr>
        <p:txBody>
          <a:bodyPr wrap="square" rtlCol="0">
            <a:spAutoFit/>
          </a:bodyPr>
          <a:lstStyle/>
          <a:p>
            <a:r>
              <a:rPr lang="pl-PL" sz="2000" b="1" dirty="0" smtClean="0">
                <a:latin typeface="Garamond" pitchFamily="18" charset="0"/>
              </a:rPr>
              <a:t>Kawa</a:t>
            </a:r>
            <a:r>
              <a:rPr lang="pl-PL" sz="2000" dirty="0" smtClean="0">
                <a:latin typeface="Garamond" pitchFamily="18" charset="0"/>
              </a:rPr>
              <a:t>  </a:t>
            </a:r>
          </a:p>
          <a:p>
            <a:r>
              <a:rPr lang="pl-PL" sz="2000" dirty="0" smtClean="0">
                <a:latin typeface="Garamond" pitchFamily="18" charset="0"/>
              </a:rPr>
              <a:t>Jest </a:t>
            </a:r>
            <a:r>
              <a:rPr lang="pl-PL" sz="2000" dirty="0">
                <a:latin typeface="Garamond" pitchFamily="18" charset="0"/>
              </a:rPr>
              <a:t>jednym z najważniejszych źródeł kofeiny w naszej diecie. Kofeina może poprawić pamięć krótkotrwałą i możliwość koncentracji. Trzeba bardzo uważać na kawę, uważaną przez wiele osób za znakomitą  i, przede </a:t>
            </a:r>
            <a:r>
              <a:rPr lang="pl-PL" sz="2000" dirty="0" smtClean="0">
                <a:latin typeface="Garamond" pitchFamily="18" charset="0"/>
              </a:rPr>
              <a:t>wszystkim </a:t>
            </a:r>
            <a:r>
              <a:rPr lang="pl-PL" sz="2000" dirty="0">
                <a:latin typeface="Garamond" pitchFamily="18" charset="0"/>
              </a:rPr>
              <a:t>błyskawicznie działającą substancję poprawiającą pracę mózgu,  co nie do końca jest prawdą. Kawa rzeczywiście pobudza ośrodkowy układ nerwowy, poprawia myślenie oraz pomaga przezwyciężyć zmęczenie, ułatwia koncentrację. Jednak wszelkie produkty zawierające kofeinę przy przedawkowaniu są niebezpieczne</a:t>
            </a:r>
            <a:r>
              <a:rPr lang="pl-PL" sz="2000" dirty="0" smtClean="0">
                <a:latin typeface="Garamond" pitchFamily="18" charset="0"/>
              </a:rPr>
              <a:t>.</a:t>
            </a:r>
            <a:endParaRPr lang="pl-PL" sz="2000" dirty="0">
              <a:latin typeface="Garamond" pitchFamily="18" charset="0"/>
            </a:endParaRP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1.bp.blogspot.com/-Qh4BU9_pcVo/UBrCk0cpXrI/AAAAAAAAAEQ/LDcMcFGoyP4/s1600/kurkuma-1kg_1877.jpg"/>
          <p:cNvPicPr>
            <a:picLocks noChangeAspect="1" noChangeArrowheads="1"/>
          </p:cNvPicPr>
          <p:nvPr/>
        </p:nvPicPr>
        <p:blipFill rotWithShape="1">
          <a:blip r:embed="rId2" cstate="print"/>
          <a:srcRect t="12257" b="12269"/>
          <a:stretch/>
        </p:blipFill>
        <p:spPr bwMode="auto">
          <a:xfrm>
            <a:off x="0" y="3140968"/>
            <a:ext cx="6518045" cy="3689582"/>
          </a:xfrm>
          <a:prstGeom prst="rect">
            <a:avLst/>
          </a:prstGeom>
          <a:noFill/>
        </p:spPr>
      </p:pic>
      <p:sp>
        <p:nvSpPr>
          <p:cNvPr id="4" name="pole tekstowe 3"/>
          <p:cNvSpPr txBox="1"/>
          <p:nvPr/>
        </p:nvSpPr>
        <p:spPr>
          <a:xfrm>
            <a:off x="611560" y="548680"/>
            <a:ext cx="8280920" cy="3077766"/>
          </a:xfrm>
          <a:prstGeom prst="rect">
            <a:avLst/>
          </a:prstGeom>
          <a:noFill/>
        </p:spPr>
        <p:txBody>
          <a:bodyPr wrap="square" rtlCol="0">
            <a:spAutoFit/>
          </a:bodyPr>
          <a:lstStyle/>
          <a:p>
            <a:r>
              <a:rPr lang="pl-PL" sz="2200" b="1" dirty="0" smtClean="0">
                <a:latin typeface="Garamond" pitchFamily="18" charset="0"/>
              </a:rPr>
              <a:t>Kurkuma</a:t>
            </a:r>
            <a:r>
              <a:rPr lang="pl-PL" sz="2200" dirty="0">
                <a:latin typeface="Garamond" pitchFamily="18" charset="0"/>
              </a:rPr>
              <a:t> </a:t>
            </a:r>
            <a:endParaRPr lang="pl-PL" sz="2200" dirty="0" smtClean="0">
              <a:latin typeface="Garamond" pitchFamily="18" charset="0"/>
            </a:endParaRPr>
          </a:p>
          <a:p>
            <a:r>
              <a:rPr lang="pl-PL" sz="2200" dirty="0" smtClean="0">
                <a:latin typeface="Garamond" pitchFamily="18" charset="0"/>
              </a:rPr>
              <a:t>Ta </a:t>
            </a:r>
            <a:r>
              <a:rPr lang="pl-PL" sz="2200" dirty="0">
                <a:latin typeface="Garamond" pitchFamily="18" charset="0"/>
              </a:rPr>
              <a:t>żółta przyprawa wchodząca w skład rodziny z której pochodzi imbir, zawiera ochronne związki dla mózgu zwane kurkuminami. Badania wskazują, że kurkumina </a:t>
            </a:r>
            <a:r>
              <a:rPr lang="pl-PL" sz="2200" dirty="0" smtClean="0">
                <a:latin typeface="Garamond" pitchFamily="18" charset="0"/>
              </a:rPr>
              <a:t>może </a:t>
            </a:r>
            <a:r>
              <a:rPr lang="pl-PL" sz="2200" dirty="0">
                <a:latin typeface="Garamond" pitchFamily="18" charset="0"/>
              </a:rPr>
              <a:t>przyczynić się do poprawy pamięci i uczenia się. Ponadto, może zwiększać dopływ krwi do mózgu. Jak można dodać kurkumę do swojej diety? Przyprawiając ryż bądź kurczaka wspomożemy nie tylko nasz ośrodkowy układ nerwowy, ale również walory smakowe potraw.</a:t>
            </a:r>
            <a:r>
              <a:rPr lang="pl-PL" dirty="0"/>
              <a:t/>
            </a:r>
            <a:br>
              <a:rPr lang="pl-PL" dirty="0"/>
            </a:b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zycie.ca/wp-content/uploads/2012/06/orzechy_wloskie_.jpg"/>
          <p:cNvPicPr>
            <a:picLocks noChangeAspect="1" noChangeArrowheads="1"/>
          </p:cNvPicPr>
          <p:nvPr/>
        </p:nvPicPr>
        <p:blipFill>
          <a:blip r:embed="rId2" cstate="print">
            <a:lum bright="3000"/>
          </a:blip>
          <a:srcRect/>
          <a:stretch>
            <a:fillRect/>
          </a:stretch>
        </p:blipFill>
        <p:spPr bwMode="auto">
          <a:xfrm>
            <a:off x="0" y="2901270"/>
            <a:ext cx="6228184" cy="3956729"/>
          </a:xfrm>
          <a:prstGeom prst="rect">
            <a:avLst/>
          </a:prstGeom>
          <a:noFill/>
        </p:spPr>
      </p:pic>
      <p:sp>
        <p:nvSpPr>
          <p:cNvPr id="3" name="pole tekstowe 2"/>
          <p:cNvSpPr txBox="1"/>
          <p:nvPr/>
        </p:nvSpPr>
        <p:spPr>
          <a:xfrm>
            <a:off x="467544" y="764704"/>
            <a:ext cx="8424936" cy="3416320"/>
          </a:xfrm>
          <a:prstGeom prst="rect">
            <a:avLst/>
          </a:prstGeom>
          <a:noFill/>
        </p:spPr>
        <p:txBody>
          <a:bodyPr wrap="square" rtlCol="0">
            <a:spAutoFit/>
          </a:bodyPr>
          <a:lstStyle/>
          <a:p>
            <a:r>
              <a:rPr lang="pl-PL" sz="2400" b="1" dirty="0" smtClean="0">
                <a:latin typeface="Garamond" pitchFamily="18" charset="0"/>
              </a:rPr>
              <a:t>Orzechy</a:t>
            </a:r>
            <a:r>
              <a:rPr lang="pl-PL" sz="2400" dirty="0">
                <a:latin typeface="Garamond" pitchFamily="18" charset="0"/>
              </a:rPr>
              <a:t> </a:t>
            </a:r>
            <a:endParaRPr lang="pl-PL" sz="2400" dirty="0" smtClean="0">
              <a:latin typeface="Garamond" pitchFamily="18" charset="0"/>
            </a:endParaRPr>
          </a:p>
          <a:p>
            <a:r>
              <a:rPr lang="pl-PL" sz="2400" dirty="0" smtClean="0">
                <a:latin typeface="Garamond" pitchFamily="18" charset="0"/>
              </a:rPr>
              <a:t>Wszystkie </a:t>
            </a:r>
            <a:r>
              <a:rPr lang="pl-PL" sz="2400" dirty="0">
                <a:latin typeface="Garamond" pitchFamily="18" charset="0"/>
              </a:rPr>
              <a:t>orzechy zawierają zdrowe dla serca </a:t>
            </a:r>
            <a:r>
              <a:rPr lang="pl-PL" sz="2400" dirty="0" err="1">
                <a:latin typeface="Garamond" pitchFamily="18" charset="0"/>
              </a:rPr>
              <a:t>jednonienasycone</a:t>
            </a:r>
            <a:r>
              <a:rPr lang="pl-PL" sz="2400" dirty="0">
                <a:latin typeface="Garamond" pitchFamily="18" charset="0"/>
              </a:rPr>
              <a:t> kwasy tłuszczowe. Ponadto orzechy zawierają wiele witamin, minerałów i przeciwutleniaczy , a także są jednym z najlepszych źródeł magnezu. Magnez może poprawić uczenie się i pamięć. Terapie magnezowe jak wykazano mogą przywrócić funkcjonowanie mózgu po jego uszkodzeniach.</a:t>
            </a:r>
            <a:br>
              <a:rPr lang="pl-PL" sz="2400" dirty="0">
                <a:latin typeface="Garamond" pitchFamily="18" charset="0"/>
              </a:rPr>
            </a:br>
            <a:r>
              <a:rPr lang="pl-PL" sz="2400" dirty="0">
                <a:latin typeface="Garamond" pitchFamily="18" charset="0"/>
              </a:rPr>
              <a:t/>
            </a:r>
            <a:br>
              <a:rPr lang="pl-PL" sz="2400" dirty="0">
                <a:latin typeface="Garamond" pitchFamily="18" charset="0"/>
              </a:rPr>
            </a:br>
            <a:endParaRPr lang="pl-PL" sz="2400" dirty="0">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poradopedia.pl/att/2012/06/05/2_jajko-na-miekko.jpg"/>
          <p:cNvPicPr>
            <a:picLocks noChangeAspect="1" noChangeArrowheads="1"/>
          </p:cNvPicPr>
          <p:nvPr/>
        </p:nvPicPr>
        <p:blipFill rotWithShape="1">
          <a:blip r:embed="rId2" cstate="print">
            <a:lum bright="4000"/>
          </a:blip>
          <a:srcRect b="9790"/>
          <a:stretch/>
        </p:blipFill>
        <p:spPr bwMode="auto">
          <a:xfrm>
            <a:off x="0" y="2060849"/>
            <a:ext cx="5076056" cy="4797152"/>
          </a:xfrm>
          <a:prstGeom prst="rect">
            <a:avLst/>
          </a:prstGeom>
          <a:noFill/>
        </p:spPr>
      </p:pic>
      <p:sp>
        <p:nvSpPr>
          <p:cNvPr id="3" name="pole tekstowe 2"/>
          <p:cNvSpPr txBox="1"/>
          <p:nvPr/>
        </p:nvSpPr>
        <p:spPr>
          <a:xfrm>
            <a:off x="4427984" y="1829723"/>
            <a:ext cx="4320480" cy="2031325"/>
          </a:xfrm>
          <a:prstGeom prst="rect">
            <a:avLst/>
          </a:prstGeom>
          <a:noFill/>
        </p:spPr>
        <p:txBody>
          <a:bodyPr wrap="square" rtlCol="0">
            <a:spAutoFit/>
          </a:bodyPr>
          <a:lstStyle/>
          <a:p>
            <a:pPr algn="just"/>
            <a:r>
              <a:rPr lang="pl-PL" dirty="0" smtClean="0">
                <a:latin typeface="Garamond" pitchFamily="18" charset="0"/>
              </a:rPr>
              <a:t>Fosfatydyloseryna </a:t>
            </a:r>
            <a:r>
              <a:rPr lang="pl-PL" dirty="0" smtClean="0">
                <a:solidFill>
                  <a:prstClr val="black"/>
                </a:solidFill>
                <a:latin typeface="Garamond" pitchFamily="18" charset="0"/>
              </a:rPr>
              <a:t>odgrywa </a:t>
            </a:r>
            <a:r>
              <a:rPr lang="pl-PL" dirty="0">
                <a:solidFill>
                  <a:prstClr val="black"/>
                </a:solidFill>
                <a:latin typeface="Garamond" pitchFamily="18" charset="0"/>
              </a:rPr>
              <a:t>ważną </a:t>
            </a:r>
            <a:r>
              <a:rPr lang="pl-PL" dirty="0" smtClean="0">
                <a:latin typeface="Garamond" pitchFamily="18" charset="0"/>
              </a:rPr>
              <a:t>rolę </a:t>
            </a:r>
            <a:r>
              <a:rPr lang="pl-PL" dirty="0">
                <a:latin typeface="Garamond" pitchFamily="18" charset="0"/>
              </a:rPr>
              <a:t>w komunikacji między komórkami nerwowymi, może przyczynić się do poprawy funkcjonowania mózgu. Badania wykazują, możliwość zwiększenia pamięci w podeszłym wieku bez efektu demencji i destabilizacji zdolności poznania</a:t>
            </a:r>
            <a:r>
              <a:rPr lang="pl-PL" dirty="0" smtClean="0">
                <a:latin typeface="Garamond" pitchFamily="18" charset="0"/>
              </a:rPr>
              <a:t>.</a:t>
            </a:r>
            <a:endParaRPr lang="pl-PL" dirty="0"/>
          </a:p>
        </p:txBody>
      </p:sp>
      <p:sp>
        <p:nvSpPr>
          <p:cNvPr id="4" name="pole tekstowe 3"/>
          <p:cNvSpPr txBox="1"/>
          <p:nvPr/>
        </p:nvSpPr>
        <p:spPr>
          <a:xfrm>
            <a:off x="467544" y="692696"/>
            <a:ext cx="8280920" cy="1200329"/>
          </a:xfrm>
          <a:prstGeom prst="rect">
            <a:avLst/>
          </a:prstGeom>
          <a:noFill/>
        </p:spPr>
        <p:txBody>
          <a:bodyPr wrap="square" rtlCol="0">
            <a:spAutoFit/>
          </a:bodyPr>
          <a:lstStyle/>
          <a:p>
            <a:pPr algn="just"/>
            <a:r>
              <a:rPr lang="pl-PL" b="1" dirty="0" smtClean="0">
                <a:latin typeface="Garamond" pitchFamily="18" charset="0"/>
              </a:rPr>
              <a:t>Jaja</a:t>
            </a:r>
            <a:r>
              <a:rPr lang="pl-PL" dirty="0" smtClean="0">
                <a:latin typeface="Garamond" pitchFamily="18" charset="0"/>
              </a:rPr>
              <a:t> </a:t>
            </a:r>
          </a:p>
          <a:p>
            <a:pPr algn="just"/>
            <a:r>
              <a:rPr lang="pl-PL" dirty="0" smtClean="0">
                <a:latin typeface="Garamond" pitchFamily="18" charset="0"/>
              </a:rPr>
              <a:t>W żółtkach jaj , znajdziemy cholinę i fosfatydyloserynę . W organizmie człowieka, cholina jest niezbędna do syntezy elementów konstrukcyjnych błon komórkowych, a także odgrywa ważną rolę w sygnalizacji komórkowej. Cholina kontroluje też mięśnie i pamięć.  </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odany obrazek"/>
          <p:cNvPicPr/>
          <p:nvPr/>
        </p:nvPicPr>
        <p:blipFill>
          <a:blip r:embed="rId2" cstate="print">
            <a:lum bright="4000"/>
          </a:blip>
          <a:srcRect/>
          <a:stretch>
            <a:fillRect/>
          </a:stretch>
        </p:blipFill>
        <p:spPr bwMode="auto">
          <a:xfrm>
            <a:off x="323528" y="476672"/>
            <a:ext cx="3672408" cy="5472608"/>
          </a:xfrm>
          <a:prstGeom prst="rect">
            <a:avLst/>
          </a:prstGeom>
          <a:noFill/>
          <a:ln w="9525">
            <a:noFill/>
            <a:miter lim="800000"/>
            <a:headEnd/>
            <a:tailEnd/>
          </a:ln>
        </p:spPr>
      </p:pic>
      <p:sp>
        <p:nvSpPr>
          <p:cNvPr id="3" name="Prostokąt 2"/>
          <p:cNvSpPr/>
          <p:nvPr/>
        </p:nvSpPr>
        <p:spPr>
          <a:xfrm>
            <a:off x="3779912" y="764704"/>
            <a:ext cx="4572000" cy="5539978"/>
          </a:xfrm>
          <a:prstGeom prst="rect">
            <a:avLst/>
          </a:prstGeom>
        </p:spPr>
        <p:txBody>
          <a:bodyPr wrap="square">
            <a:spAutoFit/>
          </a:bodyPr>
          <a:lstStyle/>
          <a:p>
            <a:r>
              <a:rPr lang="pl-PL" sz="2400" b="1" dirty="0">
                <a:latin typeface="Garamond" pitchFamily="18" charset="0"/>
              </a:rPr>
              <a:t>Kwasy Omega </a:t>
            </a:r>
            <a:r>
              <a:rPr lang="pl-PL" sz="2400" b="1" dirty="0" smtClean="0">
                <a:latin typeface="Garamond" pitchFamily="18" charset="0"/>
              </a:rPr>
              <a:t>3</a:t>
            </a:r>
            <a:r>
              <a:rPr lang="pl-PL" sz="2400" dirty="0">
                <a:latin typeface="Garamond" pitchFamily="18" charset="0"/>
              </a:rPr>
              <a:t> </a:t>
            </a:r>
            <a:endParaRPr lang="pl-PL" sz="2400" dirty="0" smtClean="0">
              <a:latin typeface="Garamond" pitchFamily="18" charset="0"/>
            </a:endParaRPr>
          </a:p>
          <a:p>
            <a:r>
              <a:rPr lang="pl-PL" sz="2400" dirty="0" smtClean="0">
                <a:latin typeface="Garamond" pitchFamily="18" charset="0"/>
              </a:rPr>
              <a:t>Większe </a:t>
            </a:r>
            <a:r>
              <a:rPr lang="pl-PL" sz="2400" dirty="0">
                <a:latin typeface="Garamond" pitchFamily="18" charset="0"/>
              </a:rPr>
              <a:t>spożycie kwasów omega-3 we wczesnym okresie życia wiąże się </a:t>
            </a:r>
            <a:r>
              <a:rPr lang="pl-PL" sz="2400" dirty="0" smtClean="0">
                <a:latin typeface="Garamond" pitchFamily="18" charset="0"/>
              </a:rPr>
              <a:t>z obniżonym </a:t>
            </a:r>
            <a:r>
              <a:rPr lang="pl-PL" sz="2400" dirty="0">
                <a:latin typeface="Garamond" pitchFamily="18" charset="0"/>
              </a:rPr>
              <a:t>ryzykiem zaburzeń poznawczych w późniejszym życiu. Ponadto, spożycie kwasów omega-3 wiąże się z lepszym niewerbalnym rozumowaniem i </a:t>
            </a:r>
            <a:r>
              <a:rPr lang="pl-PL" sz="2400" dirty="0" smtClean="0">
                <a:latin typeface="Garamond" pitchFamily="18" charset="0"/>
              </a:rPr>
              <a:t>pamięcią. </a:t>
            </a:r>
            <a:r>
              <a:rPr lang="pl-PL" sz="2400" dirty="0">
                <a:latin typeface="Garamond" pitchFamily="18" charset="0"/>
              </a:rPr>
              <a:t>Niektóre badania u ludzi wykazują, że spożycie ryb lub suplementacja owymi kwasami jest związana z poprawą funkcji poznawczych. Ł</a:t>
            </a:r>
            <a:r>
              <a:rPr lang="pl-PL" sz="2400" dirty="0" smtClean="0">
                <a:latin typeface="Garamond" pitchFamily="18" charset="0"/>
              </a:rPr>
              <a:t>osoś </a:t>
            </a:r>
            <a:r>
              <a:rPr lang="pl-PL" sz="2400" dirty="0">
                <a:latin typeface="Garamond" pitchFamily="18" charset="0"/>
              </a:rPr>
              <a:t>jest także </a:t>
            </a:r>
            <a:r>
              <a:rPr lang="pl-PL" sz="2400" dirty="0" smtClean="0">
                <a:latin typeface="Garamond" pitchFamily="18" charset="0"/>
              </a:rPr>
              <a:t>ich dobrym źródłem.</a:t>
            </a:r>
            <a:r>
              <a:rPr lang="pl-PL" dirty="0"/>
              <a:t/>
            </a:r>
            <a:br>
              <a:rPr lang="pl-PL" dirty="0"/>
            </a:b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764704"/>
            <a:ext cx="8229600" cy="1066800"/>
          </a:xfrm>
        </p:spPr>
        <p:txBody>
          <a:bodyPr/>
          <a:lstStyle/>
          <a:p>
            <a:r>
              <a:rPr lang="pl-PL" dirty="0" smtClean="0">
                <a:latin typeface="Garamond" pitchFamily="18" charset="0"/>
              </a:rPr>
              <a:t>Spis treści</a:t>
            </a:r>
            <a:endParaRPr lang="pl-PL" dirty="0">
              <a:latin typeface="Garamond" pitchFamily="18" charset="0"/>
            </a:endParaRPr>
          </a:p>
        </p:txBody>
      </p:sp>
      <p:sp>
        <p:nvSpPr>
          <p:cNvPr id="3" name="Symbol zastępczy zawartości 2"/>
          <p:cNvSpPr>
            <a:spLocks noGrp="1"/>
          </p:cNvSpPr>
          <p:nvPr>
            <p:ph idx="1"/>
          </p:nvPr>
        </p:nvSpPr>
        <p:spPr>
          <a:xfrm>
            <a:off x="395536" y="2060848"/>
            <a:ext cx="8229600" cy="4325112"/>
          </a:xfrm>
        </p:spPr>
        <p:txBody>
          <a:bodyPr>
            <a:normAutofit lnSpcReduction="10000"/>
          </a:bodyPr>
          <a:lstStyle/>
          <a:p>
            <a:pPr marL="624078" indent="-514350">
              <a:buFont typeface="+mj-lt"/>
              <a:buAutoNum type="arabicPeriod"/>
            </a:pPr>
            <a:r>
              <a:rPr lang="pl-PL" dirty="0" smtClean="0">
                <a:latin typeface="Garamond" pitchFamily="18" charset="0"/>
              </a:rPr>
              <a:t>Wprowadzenie.</a:t>
            </a:r>
          </a:p>
          <a:p>
            <a:pPr marL="624078" indent="-514350">
              <a:buFont typeface="+mj-lt"/>
              <a:buAutoNum type="arabicPeriod"/>
            </a:pPr>
            <a:r>
              <a:rPr lang="pl-PL" dirty="0" smtClean="0">
                <a:latin typeface="Garamond" pitchFamily="18" charset="0"/>
              </a:rPr>
              <a:t>Ankiety.</a:t>
            </a:r>
          </a:p>
          <a:p>
            <a:pPr marL="624078" indent="-514350">
              <a:buFont typeface="+mj-lt"/>
              <a:buAutoNum type="arabicPeriod"/>
            </a:pPr>
            <a:r>
              <a:rPr lang="pl-PL" dirty="0" smtClean="0">
                <a:latin typeface="Garamond" pitchFamily="18" charset="0"/>
              </a:rPr>
              <a:t>Co wpływa na dobre samopoczucie?</a:t>
            </a:r>
          </a:p>
          <a:p>
            <a:pPr marL="624078" indent="-514350">
              <a:buFont typeface="+mj-lt"/>
              <a:buAutoNum type="arabicPeriod"/>
            </a:pPr>
            <a:r>
              <a:rPr lang="pl-PL" dirty="0" smtClean="0">
                <a:latin typeface="Garamond" pitchFamily="18" charset="0"/>
              </a:rPr>
              <a:t>Co należy jeść, aby mieć dobry humor?</a:t>
            </a:r>
          </a:p>
          <a:p>
            <a:pPr marL="624078" indent="-514350">
              <a:buFont typeface="+mj-lt"/>
              <a:buAutoNum type="arabicPeriod"/>
            </a:pPr>
            <a:r>
              <a:rPr lang="pl-PL" dirty="0" smtClean="0">
                <a:latin typeface="Garamond" pitchFamily="18" charset="0"/>
              </a:rPr>
              <a:t>Produkty  wspomagające pracę mózgu.</a:t>
            </a:r>
          </a:p>
          <a:p>
            <a:pPr marL="624078" indent="-514350">
              <a:buFont typeface="+mj-lt"/>
              <a:buAutoNum type="arabicPeriod"/>
            </a:pPr>
            <a:r>
              <a:rPr lang="pl-PL" dirty="0">
                <a:latin typeface="Garamond" pitchFamily="18" charset="0"/>
              </a:rPr>
              <a:t>Co pomaga utrzymać zdrowe włosy, skórę</a:t>
            </a:r>
            <a:br>
              <a:rPr lang="pl-PL" dirty="0">
                <a:latin typeface="Garamond" pitchFamily="18" charset="0"/>
              </a:rPr>
            </a:br>
            <a:r>
              <a:rPr lang="pl-PL" dirty="0">
                <a:latin typeface="Garamond" pitchFamily="18" charset="0"/>
              </a:rPr>
              <a:t>i paznokcie</a:t>
            </a:r>
            <a:r>
              <a:rPr lang="pl-PL" dirty="0" smtClean="0">
                <a:latin typeface="Garamond" pitchFamily="18" charset="0"/>
              </a:rPr>
              <a:t>?</a:t>
            </a:r>
          </a:p>
          <a:p>
            <a:pPr marL="624078" indent="-514350">
              <a:buFont typeface="+mj-lt"/>
              <a:buAutoNum type="arabicPeriod"/>
            </a:pPr>
            <a:r>
              <a:rPr lang="pl-PL" dirty="0" smtClean="0">
                <a:latin typeface="Garamond" pitchFamily="18" charset="0"/>
              </a:rPr>
              <a:t>Co </a:t>
            </a:r>
            <a:r>
              <a:rPr lang="pl-PL" dirty="0">
                <a:latin typeface="Garamond" pitchFamily="18" charset="0"/>
              </a:rPr>
              <a:t>wpływa na cerę i jej </a:t>
            </a:r>
            <a:r>
              <a:rPr lang="pl-PL" dirty="0" smtClean="0">
                <a:latin typeface="Garamond" pitchFamily="18" charset="0"/>
              </a:rPr>
              <a:t>odcień?</a:t>
            </a:r>
          </a:p>
          <a:p>
            <a:pPr marL="624078" indent="-514350">
              <a:buFont typeface="+mj-lt"/>
              <a:buAutoNum type="arabicPeriod"/>
            </a:pPr>
            <a:r>
              <a:rPr lang="pl-PL" dirty="0" smtClean="0">
                <a:latin typeface="Garamond" pitchFamily="18" charset="0"/>
              </a:rPr>
              <a:t>Piramida żywieniowa.</a:t>
            </a:r>
          </a:p>
          <a:p>
            <a:pPr marL="624078" indent="-514350">
              <a:buFont typeface="+mj-lt"/>
              <a:buAutoNum type="arabicPeriod"/>
            </a:pPr>
            <a:r>
              <a:rPr lang="pl-PL" dirty="0" smtClean="0">
                <a:latin typeface="Garamond" pitchFamily="18" charset="0"/>
              </a:rPr>
              <a:t>Produkty i kalorie.</a:t>
            </a:r>
          </a:p>
          <a:p>
            <a:pPr marL="624078" indent="-514350">
              <a:buFont typeface="+mj-lt"/>
              <a:buAutoNum type="arabicPeriod"/>
            </a:pPr>
            <a:endParaRPr lang="pl-PL" dirty="0" smtClean="0">
              <a:latin typeface="Garamond" pitchFamily="18" charset="0"/>
            </a:endParaRPr>
          </a:p>
          <a:p>
            <a:pPr marL="624078" indent="-514350">
              <a:buNone/>
            </a:pPr>
            <a:endParaRPr lang="pl-PL" dirty="0"/>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http://www.jakie-kupic.pl/images/herbata.jpg"/>
          <p:cNvPicPr>
            <a:picLocks noChangeAspect="1" noChangeArrowheads="1"/>
          </p:cNvPicPr>
          <p:nvPr/>
        </p:nvPicPr>
        <p:blipFill>
          <a:blip r:embed="rId2" cstate="print"/>
          <a:srcRect l="24209" t="6089"/>
          <a:stretch>
            <a:fillRect/>
          </a:stretch>
        </p:blipFill>
        <p:spPr bwMode="auto">
          <a:xfrm>
            <a:off x="3354710" y="1340768"/>
            <a:ext cx="5789290" cy="4442446"/>
          </a:xfrm>
          <a:prstGeom prst="rect">
            <a:avLst/>
          </a:prstGeom>
          <a:noFill/>
        </p:spPr>
      </p:pic>
      <p:sp>
        <p:nvSpPr>
          <p:cNvPr id="33795" name="Rectangle 3"/>
          <p:cNvSpPr>
            <a:spLocks noChangeArrowheads="1"/>
          </p:cNvSpPr>
          <p:nvPr/>
        </p:nvSpPr>
        <p:spPr bwMode="auto">
          <a:xfrm flipH="1">
            <a:off x="395536" y="620688"/>
            <a:ext cx="417646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Herbata</a:t>
            </a:r>
            <a:endParaRPr kumimoji="0" lang="pl-PL" sz="2400" b="0"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Każdy jej rodzaj jest idealną mieszanką relaksacyjną dla mózgu ze względu na połączenie kofeiny i aminokwasu </a:t>
            </a:r>
            <a:r>
              <a:rPr kumimoji="0" lang="pl-PL" sz="2400" b="0" i="0" u="none" strike="noStrike" cap="none" normalizeH="0" baseline="0" dirty="0" err="1" smtClean="0">
                <a:ln>
                  <a:noFill/>
                </a:ln>
                <a:solidFill>
                  <a:srgbClr val="000000"/>
                </a:solidFill>
                <a:effectLst/>
                <a:latin typeface="Garamond" pitchFamily="18" charset="0"/>
                <a:ea typeface="Times New Roman" pitchFamily="18" charset="0"/>
                <a:cs typeface="Tahoma" pitchFamily="34" charset="0"/>
              </a:rPr>
              <a:t>teaniny</a:t>
            </a:r>
            <a:r>
              <a:rPr kumimoji="0" lang="pl-PL" sz="2400" b="0"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 Przez takie zestawienie może regulować obszary mózgu, zwiększające czujność. Badania sugerują, że </a:t>
            </a:r>
            <a:r>
              <a:rPr kumimoji="0" lang="pl-PL" sz="2400" b="0" i="0" u="none" strike="noStrike" cap="none" normalizeH="0" baseline="0" dirty="0" err="1" smtClean="0">
                <a:ln>
                  <a:noFill/>
                </a:ln>
                <a:solidFill>
                  <a:srgbClr val="000000"/>
                </a:solidFill>
                <a:effectLst/>
                <a:latin typeface="Garamond" pitchFamily="18" charset="0"/>
                <a:ea typeface="Times New Roman" pitchFamily="18" charset="0"/>
                <a:cs typeface="Tahoma" pitchFamily="34" charset="0"/>
              </a:rPr>
              <a:t>L-teanina</a:t>
            </a:r>
            <a:r>
              <a:rPr kumimoji="0" lang="pl-PL" sz="2400" b="0" i="0" u="none" strike="noStrike" cap="none" normalizeH="0" baseline="0" dirty="0" smtClean="0">
                <a:ln>
                  <a:noFill/>
                </a:ln>
                <a:solidFill>
                  <a:srgbClr val="000000"/>
                </a:solidFill>
                <a:effectLst/>
                <a:latin typeface="Garamond" pitchFamily="18" charset="0"/>
                <a:ea typeface="Times New Roman" pitchFamily="18" charset="0"/>
                <a:cs typeface="Tahoma" pitchFamily="34" charset="0"/>
              </a:rPr>
              <a:t> może pomóc w ograniczeniu psychologicznego i fizjologicznego stresu, a także zwiększyć aktywność fal mózgowych. Herbata jest najlepszym źródłem kwercetyny.</a:t>
            </a:r>
            <a:r>
              <a:rPr kumimoji="0" lang="pl-PL" sz="2400" b="0" i="0" u="none" strike="noStrike" cap="none" normalizeH="0" baseline="0" dirty="0" smtClean="0">
                <a:ln>
                  <a:noFill/>
                </a:ln>
                <a:solidFill>
                  <a:schemeClr val="tx1"/>
                </a:solidFill>
                <a:effectLst/>
                <a:latin typeface="Garamond" pitchFamily="18"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dieta.pl/cms/images/clipart/Image/Kasia/paznokcie_shutte_175174l.jpg"/>
          <p:cNvPicPr>
            <a:picLocks noChangeAspect="1" noChangeArrowheads="1"/>
          </p:cNvPicPr>
          <p:nvPr/>
        </p:nvPicPr>
        <p:blipFill>
          <a:blip r:embed="rId2" cstate="print">
            <a:lum bright="5000"/>
          </a:blip>
          <a:srcRect/>
          <a:stretch>
            <a:fillRect/>
          </a:stretch>
        </p:blipFill>
        <p:spPr bwMode="auto">
          <a:xfrm>
            <a:off x="3743400" y="2861556"/>
            <a:ext cx="5400600" cy="3996444"/>
          </a:xfrm>
          <a:prstGeom prst="rect">
            <a:avLst/>
          </a:prstGeom>
          <a:noFill/>
        </p:spPr>
      </p:pic>
      <p:sp>
        <p:nvSpPr>
          <p:cNvPr id="2" name="Tytuł 1"/>
          <p:cNvSpPr>
            <a:spLocks noGrp="1"/>
          </p:cNvSpPr>
          <p:nvPr>
            <p:ph type="title"/>
          </p:nvPr>
        </p:nvSpPr>
        <p:spPr>
          <a:xfrm>
            <a:off x="323528" y="2204864"/>
            <a:ext cx="8064896" cy="1066800"/>
          </a:xfrm>
        </p:spPr>
        <p:txBody>
          <a:bodyPr>
            <a:normAutofit fontScale="90000"/>
          </a:bodyPr>
          <a:lstStyle/>
          <a:p>
            <a:r>
              <a:rPr lang="pl-PL" sz="7300" dirty="0" smtClean="0">
                <a:latin typeface="Garamond" pitchFamily="18" charset="0"/>
              </a:rPr>
              <a:t>Co pomaga utrzymać zdrowe włosy, skórę</a:t>
            </a:r>
            <a:br>
              <a:rPr lang="pl-PL" sz="7300" dirty="0" smtClean="0">
                <a:latin typeface="Garamond" pitchFamily="18" charset="0"/>
              </a:rPr>
            </a:br>
            <a:r>
              <a:rPr lang="pl-PL" sz="7300" dirty="0" smtClean="0">
                <a:latin typeface="Garamond" pitchFamily="18" charset="0"/>
              </a:rPr>
              <a:t>i paznokcie?</a:t>
            </a:r>
            <a:r>
              <a:rPr lang="pl-PL" dirty="0" smtClean="0">
                <a:latin typeface="Garamond" pitchFamily="18" charset="0"/>
              </a:rPr>
              <a:t/>
            </a:r>
            <a:br>
              <a:rPr lang="pl-PL" dirty="0" smtClean="0">
                <a:latin typeface="Garamond" pitchFamily="18" charset="0"/>
              </a:rPr>
            </a:br>
            <a:endParaRPr lang="pl-PL" dirty="0"/>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mocneserce.pl/images/1337762713.jpg"/>
          <p:cNvPicPr>
            <a:picLocks noGrp="1" noChangeAspect="1" noChangeArrowheads="1"/>
          </p:cNvPicPr>
          <p:nvPr>
            <p:ph sz="half" idx="2"/>
          </p:nvPr>
        </p:nvPicPr>
        <p:blipFill>
          <a:blip r:embed="rId2" cstate="print"/>
          <a:srcRect/>
          <a:stretch>
            <a:fillRect/>
          </a:stretch>
        </p:blipFill>
        <p:spPr bwMode="auto">
          <a:xfrm>
            <a:off x="0" y="3643653"/>
            <a:ext cx="4824536" cy="3214347"/>
          </a:xfrm>
          <a:prstGeom prst="rect">
            <a:avLst/>
          </a:prstGeom>
          <a:noFill/>
        </p:spPr>
      </p:pic>
      <p:sp>
        <p:nvSpPr>
          <p:cNvPr id="3" name="Symbol zastępczy zawartości 2"/>
          <p:cNvSpPr>
            <a:spLocks noGrp="1"/>
          </p:cNvSpPr>
          <p:nvPr>
            <p:ph sz="half" idx="1"/>
          </p:nvPr>
        </p:nvSpPr>
        <p:spPr>
          <a:xfrm>
            <a:off x="0" y="620688"/>
            <a:ext cx="4716016" cy="3888432"/>
          </a:xfrm>
        </p:spPr>
        <p:txBody>
          <a:bodyPr>
            <a:normAutofit/>
          </a:bodyPr>
          <a:lstStyle/>
          <a:p>
            <a:pPr algn="ctr">
              <a:buNone/>
            </a:pPr>
            <a:r>
              <a:rPr lang="pl-PL" sz="1800" b="1" dirty="0" smtClean="0"/>
              <a:t>	</a:t>
            </a:r>
            <a:r>
              <a:rPr lang="pl-PL" sz="1900" b="1" dirty="0" smtClean="0">
                <a:latin typeface="Garamond" pitchFamily="18" charset="0"/>
              </a:rPr>
              <a:t>Borówki	</a:t>
            </a:r>
          </a:p>
          <a:p>
            <a:pPr algn="ctr">
              <a:buNone/>
            </a:pPr>
            <a:r>
              <a:rPr lang="pl-PL" sz="1900" dirty="0" smtClean="0">
                <a:latin typeface="Garamond" pitchFamily="18" charset="0"/>
              </a:rPr>
              <a:t>Antyoksydanty zawarte w borówkach eliminują wolne rodniki i chronią skórę przed przedwczesnym starzeniem się.  Borówki są również źródłem selenu i cynku, pierwiastków wpływających na zdrowy wygląd włosów i paznokci. Zawarte w borówkach </a:t>
            </a:r>
            <a:r>
              <a:rPr lang="pl-PL" sz="1900" dirty="0" err="1" smtClean="0">
                <a:latin typeface="Garamond" pitchFamily="18" charset="0"/>
              </a:rPr>
              <a:t>fitoestrogeny</a:t>
            </a:r>
            <a:r>
              <a:rPr lang="pl-PL" sz="1900" dirty="0" smtClean="0">
                <a:latin typeface="Garamond" pitchFamily="18" charset="0"/>
              </a:rPr>
              <a:t>, mające właściwości odmładzające, poprawiają nawilżenie, elastyczność i koloryt skóry.</a:t>
            </a:r>
            <a:endParaRPr lang="pl-PL" sz="1900" dirty="0">
              <a:latin typeface="Garamond" pitchFamily="18" charset="0"/>
            </a:endParaRPr>
          </a:p>
        </p:txBody>
      </p:sp>
      <p:pic>
        <p:nvPicPr>
          <p:cNvPr id="41988" name="Picture 4" descr="http://2.bp.blogspot.com/-LCJv4JlliSs/T86CzNt4JqI/AAAAAAAACHY/qu_XjslCkRU/s1600/losos_grillowany.jpg"/>
          <p:cNvPicPr>
            <a:picLocks noChangeAspect="1" noChangeArrowheads="1"/>
          </p:cNvPicPr>
          <p:nvPr/>
        </p:nvPicPr>
        <p:blipFill>
          <a:blip r:embed="rId3" cstate="print">
            <a:lum bright="5000"/>
          </a:blip>
          <a:srcRect/>
          <a:stretch>
            <a:fillRect/>
          </a:stretch>
        </p:blipFill>
        <p:spPr bwMode="auto">
          <a:xfrm>
            <a:off x="4932040" y="764704"/>
            <a:ext cx="3890863" cy="2592288"/>
          </a:xfrm>
          <a:prstGeom prst="rect">
            <a:avLst/>
          </a:prstGeom>
          <a:noFill/>
        </p:spPr>
      </p:pic>
      <p:sp>
        <p:nvSpPr>
          <p:cNvPr id="7" name="pole tekstowe 6"/>
          <p:cNvSpPr txBox="1"/>
          <p:nvPr/>
        </p:nvSpPr>
        <p:spPr>
          <a:xfrm>
            <a:off x="5077271" y="3197855"/>
            <a:ext cx="3600400" cy="3416320"/>
          </a:xfrm>
          <a:prstGeom prst="rect">
            <a:avLst/>
          </a:prstGeom>
          <a:noFill/>
        </p:spPr>
        <p:txBody>
          <a:bodyPr wrap="square" rtlCol="0">
            <a:spAutoFit/>
          </a:bodyPr>
          <a:lstStyle/>
          <a:p>
            <a:pPr algn="ctr"/>
            <a:r>
              <a:rPr lang="pl-PL" b="1" dirty="0" smtClean="0">
                <a:latin typeface="Garamond" pitchFamily="18" charset="0"/>
              </a:rPr>
              <a:t>Łosoś</a:t>
            </a:r>
          </a:p>
          <a:p>
            <a:pPr algn="ctr"/>
            <a:r>
              <a:rPr lang="pl-PL" dirty="0" smtClean="0">
                <a:latin typeface="Garamond" pitchFamily="18" charset="0"/>
              </a:rPr>
              <a:t>Jest jednym </a:t>
            </a:r>
            <a:r>
              <a:rPr lang="pl-PL" dirty="0">
                <a:latin typeface="Garamond" pitchFamily="18" charset="0"/>
              </a:rPr>
              <a:t>z najlepszych źródeł kwasów tłuszczowych omega-3, które pomagają utrzymać elastyczność i odpowiednie nawilżenie skóry. Zapobiegają również powstawaniu stanów zapalnych skóry i  przyśpieszają ich gojenie się. Łosoś to również bogate źródło selenu, minerału, który chroni skórę przed szkodliwym działaniem promieni słonecznych.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pl.point.fm/public/images/photos/800x600/a1cbe03c8a3524e5eb208b724e6174b8.jpg"/>
          <p:cNvPicPr>
            <a:picLocks noChangeAspect="1" noChangeArrowheads="1"/>
          </p:cNvPicPr>
          <p:nvPr/>
        </p:nvPicPr>
        <p:blipFill>
          <a:blip r:embed="rId2" cstate="print"/>
          <a:srcRect t="8513" b="9192"/>
          <a:stretch>
            <a:fillRect/>
          </a:stretch>
        </p:blipFill>
        <p:spPr bwMode="auto">
          <a:xfrm>
            <a:off x="-1" y="506231"/>
            <a:ext cx="4427985" cy="2418713"/>
          </a:xfrm>
          <a:prstGeom prst="rect">
            <a:avLst/>
          </a:prstGeom>
          <a:noFill/>
          <a:effectLst>
            <a:softEdge rad="317500"/>
          </a:effectLst>
        </p:spPr>
      </p:pic>
      <p:sp>
        <p:nvSpPr>
          <p:cNvPr id="3" name="Symbol zastępczy zawartości 2"/>
          <p:cNvSpPr>
            <a:spLocks noGrp="1"/>
          </p:cNvSpPr>
          <p:nvPr>
            <p:ph sz="half" idx="1"/>
          </p:nvPr>
        </p:nvSpPr>
        <p:spPr>
          <a:xfrm>
            <a:off x="251520" y="2780929"/>
            <a:ext cx="4182616" cy="3672408"/>
          </a:xfrm>
        </p:spPr>
        <p:txBody>
          <a:bodyPr>
            <a:normAutofit fontScale="92500"/>
          </a:bodyPr>
          <a:lstStyle/>
          <a:p>
            <a:pPr algn="ctr">
              <a:buNone/>
            </a:pPr>
            <a:r>
              <a:rPr lang="pl-PL" b="1" dirty="0" smtClean="0"/>
              <a:t>         </a:t>
            </a:r>
            <a:r>
              <a:rPr lang="pl-PL" sz="2200" b="1" dirty="0" smtClean="0">
                <a:latin typeface="Garamond" pitchFamily="18" charset="0"/>
              </a:rPr>
              <a:t>Oliwa z oliwek	</a:t>
            </a:r>
          </a:p>
          <a:p>
            <a:pPr algn="ctr">
              <a:buNone/>
            </a:pPr>
            <a:r>
              <a:rPr lang="pl-PL" sz="2200" dirty="0" smtClean="0">
                <a:latin typeface="Garamond" pitchFamily="18" charset="0"/>
              </a:rPr>
              <a:t>	Dzięki obecności witaminy E, nadaje skórze zdrowy i promienny wygląd. Chroni przed utrata wilgoci, wspomaga odbudowę warstwy lipidowej naskórka, przywracając mu w ten sposób naturalną barierę ochronną. </a:t>
            </a:r>
            <a:br>
              <a:rPr lang="pl-PL" sz="2200" dirty="0" smtClean="0">
                <a:latin typeface="Garamond" pitchFamily="18" charset="0"/>
              </a:rPr>
            </a:br>
            <a:r>
              <a:rPr lang="pl-PL" sz="2200" dirty="0" smtClean="0">
                <a:latin typeface="Garamond" pitchFamily="18" charset="0"/>
              </a:rPr>
              <a:t>Oliwa pomaga również w regeneracji suchych i zniszczonych włosów.</a:t>
            </a:r>
            <a:r>
              <a:rPr lang="pl-PL" sz="2200" b="1" dirty="0" smtClean="0">
                <a:latin typeface="Garamond" pitchFamily="18" charset="0"/>
              </a:rPr>
              <a:t> </a:t>
            </a:r>
            <a:endParaRPr lang="pl-PL" sz="2200" dirty="0">
              <a:latin typeface="Garamond" pitchFamily="18" charset="0"/>
            </a:endParaRPr>
          </a:p>
        </p:txBody>
      </p:sp>
      <p:pic>
        <p:nvPicPr>
          <p:cNvPr id="44040" name="Picture 8" descr="http://img259.imageshack.us/img259/5130/szpinak.jpg"/>
          <p:cNvPicPr>
            <a:picLocks noGrp="1" noChangeAspect="1" noChangeArrowheads="1"/>
          </p:cNvPicPr>
          <p:nvPr>
            <p:ph sz="half" idx="2"/>
          </p:nvPr>
        </p:nvPicPr>
        <p:blipFill>
          <a:blip r:embed="rId3" cstate="print">
            <a:lum bright="9000"/>
          </a:blip>
          <a:srcRect/>
          <a:stretch>
            <a:fillRect/>
          </a:stretch>
        </p:blipFill>
        <p:spPr bwMode="auto">
          <a:xfrm>
            <a:off x="5220072" y="3683000"/>
            <a:ext cx="3175000" cy="3175000"/>
          </a:xfrm>
          <a:prstGeom prst="rect">
            <a:avLst/>
          </a:prstGeom>
          <a:noFill/>
        </p:spPr>
      </p:pic>
      <p:sp>
        <p:nvSpPr>
          <p:cNvPr id="9" name="pole tekstowe 8"/>
          <p:cNvSpPr txBox="1"/>
          <p:nvPr/>
        </p:nvSpPr>
        <p:spPr>
          <a:xfrm>
            <a:off x="5364088" y="764704"/>
            <a:ext cx="3240360" cy="3170099"/>
          </a:xfrm>
          <a:prstGeom prst="rect">
            <a:avLst/>
          </a:prstGeom>
          <a:noFill/>
        </p:spPr>
        <p:txBody>
          <a:bodyPr wrap="square" rtlCol="0">
            <a:spAutoFit/>
          </a:bodyPr>
          <a:lstStyle/>
          <a:p>
            <a:pPr algn="ctr"/>
            <a:r>
              <a:rPr lang="pl-PL" sz="2000" b="1" dirty="0" smtClean="0">
                <a:latin typeface="Garamond" pitchFamily="18" charset="0"/>
              </a:rPr>
              <a:t>Szpinak</a:t>
            </a:r>
          </a:p>
          <a:p>
            <a:pPr algn="ctr"/>
            <a:r>
              <a:rPr lang="pl-PL" sz="2000" dirty="0" smtClean="0">
                <a:latin typeface="Garamond" pitchFamily="18" charset="0"/>
              </a:rPr>
              <a:t>Jest </a:t>
            </a:r>
            <a:r>
              <a:rPr lang="pl-PL" sz="2000" dirty="0">
                <a:latin typeface="Garamond" pitchFamily="18" charset="0"/>
              </a:rPr>
              <a:t>to bogate źródło substancji odżywczych oraz antyoksydantów (witaminy C, E, luteiny, beta-karotenu). Szpinak zawiera witaminy z grupy B, kwas foliowy oraz potas, żelaza, magnez i kwasy tłuszczowe omega-3.</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farmacjapraktyczna.pl/uploads/media/aktualnosci/ostrygi-na-zdrowie.jpg?1326878391"/>
          <p:cNvPicPr>
            <a:picLocks noChangeAspect="1" noChangeArrowheads="1"/>
          </p:cNvPicPr>
          <p:nvPr/>
        </p:nvPicPr>
        <p:blipFill>
          <a:blip r:embed="rId2" cstate="print"/>
          <a:srcRect l="5472" t="8355" r="3663" b="8091"/>
          <a:stretch>
            <a:fillRect/>
          </a:stretch>
        </p:blipFill>
        <p:spPr bwMode="auto">
          <a:xfrm>
            <a:off x="251520" y="3977680"/>
            <a:ext cx="4176464" cy="2880320"/>
          </a:xfrm>
          <a:prstGeom prst="rect">
            <a:avLst/>
          </a:prstGeom>
          <a:noFill/>
        </p:spPr>
      </p:pic>
      <p:sp>
        <p:nvSpPr>
          <p:cNvPr id="3" name="Symbol zastępczy zawartości 2"/>
          <p:cNvSpPr>
            <a:spLocks noGrp="1"/>
          </p:cNvSpPr>
          <p:nvPr>
            <p:ph sz="half" idx="1"/>
          </p:nvPr>
        </p:nvSpPr>
        <p:spPr>
          <a:xfrm>
            <a:off x="323528" y="548680"/>
            <a:ext cx="4038600" cy="4525963"/>
          </a:xfrm>
        </p:spPr>
        <p:txBody>
          <a:bodyPr/>
          <a:lstStyle/>
          <a:p>
            <a:pPr algn="ctr">
              <a:buNone/>
            </a:pPr>
            <a:r>
              <a:rPr lang="pl-PL" b="1" dirty="0" smtClean="0"/>
              <a:t>	    </a:t>
            </a:r>
            <a:r>
              <a:rPr lang="pl-PL" sz="2200" b="1" dirty="0" smtClean="0">
                <a:latin typeface="Garamond" pitchFamily="18" charset="0"/>
              </a:rPr>
              <a:t>Ostrygi</a:t>
            </a:r>
            <a:r>
              <a:rPr lang="pl-PL" sz="2200" dirty="0" smtClean="0">
                <a:latin typeface="Garamond" pitchFamily="18" charset="0"/>
              </a:rPr>
              <a:t>	</a:t>
            </a:r>
          </a:p>
          <a:p>
            <a:pPr algn="ctr">
              <a:buNone/>
            </a:pPr>
            <a:r>
              <a:rPr lang="pl-PL" sz="2200" dirty="0" smtClean="0">
                <a:latin typeface="Garamond" pitchFamily="18" charset="0"/>
              </a:rPr>
              <a:t>	Są dobrym źródłem cynku, który pomaga w regeneracji komórek skóry. Cynk wpływa również na zdrowy wygląd paznokci oraz włosów. Ostrygi zawierają również wiele innych przyswajalnych mikroelementów ( miedź, magnez, żelazo, mangan) oraz witamin.</a:t>
            </a:r>
            <a:endParaRPr lang="pl-PL" sz="2200" dirty="0">
              <a:latin typeface="Garamond" pitchFamily="18" charset="0"/>
            </a:endParaRPr>
          </a:p>
        </p:txBody>
      </p:sp>
      <p:pic>
        <p:nvPicPr>
          <p:cNvPr id="45060" name="Picture 4" descr="http://mojapiwniczka.blox.pl/resource/pomi.JPG"/>
          <p:cNvPicPr>
            <a:picLocks noChangeAspect="1" noChangeArrowheads="1"/>
          </p:cNvPicPr>
          <p:nvPr/>
        </p:nvPicPr>
        <p:blipFill>
          <a:blip r:embed="rId3" cstate="print"/>
          <a:srcRect/>
          <a:stretch>
            <a:fillRect/>
          </a:stretch>
        </p:blipFill>
        <p:spPr bwMode="auto">
          <a:xfrm>
            <a:off x="4644008" y="1340768"/>
            <a:ext cx="4029075" cy="2695576"/>
          </a:xfrm>
          <a:prstGeom prst="rect">
            <a:avLst/>
          </a:prstGeom>
          <a:noFill/>
        </p:spPr>
      </p:pic>
      <p:sp>
        <p:nvSpPr>
          <p:cNvPr id="4" name="Symbol zastępczy zawartości 3"/>
          <p:cNvSpPr>
            <a:spLocks noGrp="1"/>
          </p:cNvSpPr>
          <p:nvPr>
            <p:ph sz="half" idx="2"/>
          </p:nvPr>
        </p:nvSpPr>
        <p:spPr>
          <a:xfrm>
            <a:off x="4716016" y="4149080"/>
            <a:ext cx="4038600" cy="2043672"/>
          </a:xfrm>
        </p:spPr>
        <p:txBody>
          <a:bodyPr>
            <a:normAutofit/>
          </a:bodyPr>
          <a:lstStyle/>
          <a:p>
            <a:pPr algn="ctr">
              <a:buNone/>
            </a:pPr>
            <a:r>
              <a:rPr lang="pl-PL" sz="2400" b="1" dirty="0" smtClean="0">
                <a:latin typeface="Garamond" pitchFamily="18" charset="0"/>
              </a:rPr>
              <a:t>	Pomidory</a:t>
            </a:r>
            <a:r>
              <a:rPr lang="pl-PL" sz="2400" dirty="0" smtClean="0">
                <a:latin typeface="Garamond" pitchFamily="18" charset="0"/>
              </a:rPr>
              <a:t> </a:t>
            </a:r>
          </a:p>
          <a:p>
            <a:pPr algn="ctr">
              <a:buNone/>
            </a:pPr>
            <a:r>
              <a:rPr lang="pl-PL" sz="2400" dirty="0" smtClean="0">
                <a:latin typeface="Garamond" pitchFamily="18" charset="0"/>
              </a:rPr>
              <a:t>	 Są źródłem antyutleniacza zapobiegającemu przedwczesnemu starzeniu się skóry.</a:t>
            </a:r>
            <a:endParaRPr lang="pl-PL" sz="2400" dirty="0">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fakt.pl/m/Repozytorium.Obiekt.aspx/-650/-550/faktonline/634950605025685553.jpg"/>
          <p:cNvPicPr>
            <a:picLocks noChangeAspect="1" noChangeArrowheads="1"/>
          </p:cNvPicPr>
          <p:nvPr/>
        </p:nvPicPr>
        <p:blipFill>
          <a:blip r:embed="rId2" cstate="print"/>
          <a:srcRect l="9919" t="7005" r="7418" b="8060"/>
          <a:stretch>
            <a:fillRect/>
          </a:stretch>
        </p:blipFill>
        <p:spPr bwMode="auto">
          <a:xfrm>
            <a:off x="395536" y="476672"/>
            <a:ext cx="3312368" cy="3047379"/>
          </a:xfrm>
          <a:prstGeom prst="rect">
            <a:avLst/>
          </a:prstGeom>
          <a:noFill/>
        </p:spPr>
      </p:pic>
      <p:sp>
        <p:nvSpPr>
          <p:cNvPr id="3" name="Symbol zastępczy zawartości 2"/>
          <p:cNvSpPr>
            <a:spLocks noGrp="1"/>
          </p:cNvSpPr>
          <p:nvPr>
            <p:ph sz="half" idx="1"/>
          </p:nvPr>
        </p:nvSpPr>
        <p:spPr>
          <a:xfrm>
            <a:off x="0" y="3439541"/>
            <a:ext cx="4038600" cy="4525963"/>
          </a:xfrm>
        </p:spPr>
        <p:txBody>
          <a:bodyPr/>
          <a:lstStyle/>
          <a:p>
            <a:pPr algn="ctr">
              <a:buNone/>
            </a:pPr>
            <a:r>
              <a:rPr lang="pl-PL" dirty="0" smtClean="0">
                <a:solidFill>
                  <a:srgbClr val="000000"/>
                </a:solidFill>
                <a:latin typeface="arial"/>
              </a:rPr>
              <a:t>	</a:t>
            </a:r>
            <a:r>
              <a:rPr lang="pl-PL" b="1" dirty="0" smtClean="0">
                <a:solidFill>
                  <a:srgbClr val="000000"/>
                </a:solidFill>
                <a:latin typeface="Garamond" pitchFamily="18" charset="0"/>
              </a:rPr>
              <a:t>Orzechy włoskie</a:t>
            </a:r>
          </a:p>
          <a:p>
            <a:pPr algn="ctr">
              <a:buNone/>
            </a:pPr>
            <a:r>
              <a:rPr lang="pl-PL" dirty="0" smtClean="0">
                <a:solidFill>
                  <a:srgbClr val="000000"/>
                </a:solidFill>
                <a:latin typeface="Garamond" pitchFamily="18" charset="0"/>
              </a:rPr>
              <a:t>	Zapewniają gładszą skórę, zdrowe włosy, ładne paznokcie i błyszczące oczy. Zawiera przeciwutleniacze takie jak witamina C i E, które utrzymują jędrność skóry i zapobiegają zmarszczkom. Orzechy włoskie są źródłem kwasów omega-3, które nawilżają skórę.</a:t>
            </a:r>
            <a:endParaRPr lang="pl-PL" dirty="0">
              <a:latin typeface="Garamond" pitchFamily="18" charset="0"/>
            </a:endParaRPr>
          </a:p>
        </p:txBody>
      </p:sp>
      <p:sp>
        <p:nvSpPr>
          <p:cNvPr id="4" name="Symbol zastępczy zawartości 3"/>
          <p:cNvSpPr>
            <a:spLocks noGrp="1"/>
          </p:cNvSpPr>
          <p:nvPr>
            <p:ph sz="half" idx="2"/>
          </p:nvPr>
        </p:nvSpPr>
        <p:spPr>
          <a:xfrm>
            <a:off x="4474344" y="836712"/>
            <a:ext cx="4038600" cy="4525963"/>
          </a:xfrm>
        </p:spPr>
        <p:txBody>
          <a:bodyPr>
            <a:normAutofit/>
          </a:bodyPr>
          <a:lstStyle/>
          <a:p>
            <a:pPr algn="ctr">
              <a:buNone/>
            </a:pPr>
            <a:r>
              <a:rPr lang="pl-PL" dirty="0" smtClean="0">
                <a:latin typeface="Garamond" pitchFamily="18" charset="0"/>
              </a:rPr>
              <a:t>	</a:t>
            </a:r>
            <a:r>
              <a:rPr lang="pl-PL" b="1" dirty="0" smtClean="0">
                <a:latin typeface="Garamond" pitchFamily="18" charset="0"/>
              </a:rPr>
              <a:t>Gorzka czekolada</a:t>
            </a:r>
          </a:p>
          <a:p>
            <a:pPr algn="ctr">
              <a:buNone/>
            </a:pPr>
            <a:r>
              <a:rPr lang="pl-PL" dirty="0" smtClean="0">
                <a:latin typeface="Garamond" pitchFamily="18" charset="0"/>
              </a:rPr>
              <a:t>	Jest bogata we flawonoidy, pomaga skórze utrzymać odpowiednie nawilżenie. Ponadto chroni ją przed uszkodzeniami spowodowanym działaniem promieni słonecznych i wbrew powszechnemu przekonaniu, nie powoduje trądziku.</a:t>
            </a:r>
            <a:endParaRPr lang="pl-PL" dirty="0">
              <a:latin typeface="Garamond" pitchFamily="18" charset="0"/>
            </a:endParaRPr>
          </a:p>
        </p:txBody>
      </p:sp>
      <p:pic>
        <p:nvPicPr>
          <p:cNvPr id="1026" name="Picture 2" descr="http://www.czekoladoholicy.pl/wp-content/uploads/2011/02/chocolate-bar.png"/>
          <p:cNvPicPr>
            <a:picLocks noChangeAspect="1" noChangeArrowheads="1"/>
          </p:cNvPicPr>
          <p:nvPr/>
        </p:nvPicPr>
        <p:blipFill>
          <a:blip r:embed="rId3" cstate="print"/>
          <a:srcRect/>
          <a:stretch>
            <a:fillRect/>
          </a:stretch>
        </p:blipFill>
        <p:spPr bwMode="auto">
          <a:xfrm>
            <a:off x="4932040" y="3789040"/>
            <a:ext cx="3538364" cy="28306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bi.gazeta.pl/im/1/9509/z9509161Q,Jogurt-przyspiesza-metabolizm.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
                    </a14:imgEffect>
                  </a14:imgLayer>
                </a14:imgProps>
              </a:ext>
            </a:extLst>
          </a:blip>
          <a:srcRect l="-40008" r="-36025" b="-10741"/>
          <a:stretch>
            <a:fillRect/>
          </a:stretch>
        </p:blipFill>
        <p:spPr bwMode="auto">
          <a:xfrm>
            <a:off x="-396552" y="3068960"/>
            <a:ext cx="4752528" cy="4320480"/>
          </a:xfrm>
          <a:prstGeom prst="rect">
            <a:avLst/>
          </a:prstGeom>
          <a:noFill/>
          <a:effectLst>
            <a:softEdge rad="317500"/>
          </a:effectLst>
        </p:spPr>
      </p:pic>
      <p:sp>
        <p:nvSpPr>
          <p:cNvPr id="6" name="Prostokąt 5"/>
          <p:cNvSpPr/>
          <p:nvPr/>
        </p:nvSpPr>
        <p:spPr>
          <a:xfrm>
            <a:off x="179512" y="620688"/>
            <a:ext cx="4104456" cy="2462213"/>
          </a:xfrm>
          <a:prstGeom prst="rect">
            <a:avLst/>
          </a:prstGeom>
        </p:spPr>
        <p:txBody>
          <a:bodyPr wrap="square">
            <a:spAutoFit/>
          </a:bodyPr>
          <a:lstStyle/>
          <a:p>
            <a:pPr algn="ctr"/>
            <a:r>
              <a:rPr lang="pl-PL" sz="2200" b="1" dirty="0" smtClean="0">
                <a:latin typeface="Garamond" pitchFamily="18" charset="0"/>
              </a:rPr>
              <a:t>Jogurt naturalny</a:t>
            </a:r>
          </a:p>
          <a:p>
            <a:pPr algn="ctr"/>
            <a:r>
              <a:rPr lang="pl-PL" sz="2200" dirty="0" smtClean="0">
                <a:latin typeface="Garamond" pitchFamily="18" charset="0"/>
              </a:rPr>
              <a:t>Szklanka jogurtu o niskiej zawartości tłuszczu ma więcej wapnia niż kubek chudego mleka. Wapń i inne minerały zawarte w jogurcie wpływają na piękny wygląd nie tylko zębów, ale i paznokci.</a:t>
            </a:r>
            <a:endParaRPr lang="pl-PL" sz="2200" dirty="0">
              <a:latin typeface="Garamond" pitchFamily="18" charset="0"/>
            </a:endParaRPr>
          </a:p>
        </p:txBody>
      </p:sp>
      <p:pic>
        <p:nvPicPr>
          <p:cNvPr id="43012" name="Picture 4" descr="http://www.kulinaria-subiektywnie.pl/userfiles/isolated-potatoes.jpg"/>
          <p:cNvPicPr>
            <a:picLocks noChangeAspect="1" noChangeArrowheads="1"/>
          </p:cNvPicPr>
          <p:nvPr/>
        </p:nvPicPr>
        <p:blipFill>
          <a:blip r:embed="rId4" cstate="print"/>
          <a:srcRect l="1602" t="19226" r="2268" b="6273"/>
          <a:stretch>
            <a:fillRect/>
          </a:stretch>
        </p:blipFill>
        <p:spPr bwMode="auto">
          <a:xfrm>
            <a:off x="4788024" y="836712"/>
            <a:ext cx="4355976" cy="2250588"/>
          </a:xfrm>
          <a:prstGeom prst="rect">
            <a:avLst/>
          </a:prstGeom>
          <a:noFill/>
        </p:spPr>
      </p:pic>
      <p:sp>
        <p:nvSpPr>
          <p:cNvPr id="8" name="Prostokąt 7"/>
          <p:cNvSpPr/>
          <p:nvPr/>
        </p:nvSpPr>
        <p:spPr>
          <a:xfrm>
            <a:off x="4572000" y="3717032"/>
            <a:ext cx="4572000" cy="1569660"/>
          </a:xfrm>
          <a:prstGeom prst="rect">
            <a:avLst/>
          </a:prstGeom>
        </p:spPr>
        <p:txBody>
          <a:bodyPr>
            <a:spAutoFit/>
          </a:bodyPr>
          <a:lstStyle/>
          <a:p>
            <a:pPr algn="ctr"/>
            <a:r>
              <a:rPr lang="pl-PL" sz="2400" b="1" dirty="0" smtClean="0">
                <a:latin typeface="Garamond" pitchFamily="18" charset="0"/>
              </a:rPr>
              <a:t>Słodkie ziemniaki </a:t>
            </a:r>
          </a:p>
          <a:p>
            <a:pPr algn="ctr"/>
            <a:r>
              <a:rPr lang="pl-PL" sz="2400" dirty="0" smtClean="0">
                <a:latin typeface="Garamond" pitchFamily="18" charset="0"/>
              </a:rPr>
              <a:t>Są bogate w beta-karoten, przeciwutleniacz, który spowalnia proces starzenia się skóry.</a:t>
            </a:r>
            <a:endParaRPr lang="pl-PL" sz="2400" dirty="0">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76672"/>
            <a:ext cx="8229600" cy="1066800"/>
          </a:xfrm>
        </p:spPr>
        <p:txBody>
          <a:bodyPr>
            <a:normAutofit/>
          </a:bodyPr>
          <a:lstStyle/>
          <a:p>
            <a:r>
              <a:rPr lang="pl-PL" dirty="0" smtClean="0">
                <a:latin typeface="Garamond" pitchFamily="18" charset="0"/>
              </a:rPr>
              <a:t>Co wpływa na cerę i jej odcień?</a:t>
            </a:r>
            <a:endParaRPr lang="pl-PL" dirty="0"/>
          </a:p>
        </p:txBody>
      </p:sp>
      <p:sp>
        <p:nvSpPr>
          <p:cNvPr id="3" name="Symbol zastępczy zawartości 2"/>
          <p:cNvSpPr>
            <a:spLocks noGrp="1"/>
          </p:cNvSpPr>
          <p:nvPr>
            <p:ph idx="1"/>
          </p:nvPr>
        </p:nvSpPr>
        <p:spPr>
          <a:xfrm>
            <a:off x="179512" y="1556792"/>
            <a:ext cx="8784976" cy="5040560"/>
          </a:xfrm>
        </p:spPr>
        <p:txBody>
          <a:bodyPr>
            <a:noAutofit/>
          </a:bodyPr>
          <a:lstStyle/>
          <a:p>
            <a:pPr>
              <a:buNone/>
            </a:pPr>
            <a:r>
              <a:rPr lang="pl-PL" sz="1800" dirty="0" smtClean="0">
                <a:latin typeface="Garamond" pitchFamily="18" charset="0"/>
              </a:rPr>
              <a:t>	Czy </a:t>
            </a:r>
            <a:r>
              <a:rPr lang="pl-PL" sz="1800" b="1" dirty="0" smtClean="0">
                <a:latin typeface="Garamond" pitchFamily="18" charset="0"/>
              </a:rPr>
              <a:t>dieta</a:t>
            </a:r>
            <a:r>
              <a:rPr lang="pl-PL" sz="1800" dirty="0" smtClean="0">
                <a:latin typeface="Garamond" pitchFamily="18" charset="0"/>
              </a:rPr>
              <a:t> ma wpływ na </a:t>
            </a:r>
            <a:r>
              <a:rPr lang="pl-PL" sz="1800" b="1" dirty="0" smtClean="0">
                <a:latin typeface="Garamond" pitchFamily="18" charset="0"/>
              </a:rPr>
              <a:t>atrakcyjność</a:t>
            </a:r>
            <a:r>
              <a:rPr lang="pl-PL" sz="1800" dirty="0" smtClean="0">
                <a:latin typeface="Garamond" pitchFamily="18" charset="0"/>
              </a:rPr>
              <a:t>? Owszem! Z badań naukowców z Bostonu wynika, że to </a:t>
            </a:r>
            <a:r>
              <a:rPr lang="pl-PL" sz="1800" b="1" dirty="0" smtClean="0">
                <a:latin typeface="Garamond" pitchFamily="18" charset="0"/>
              </a:rPr>
              <a:t>wegetarianki</a:t>
            </a:r>
            <a:r>
              <a:rPr lang="pl-PL" sz="1800" dirty="0" smtClean="0">
                <a:latin typeface="Garamond" pitchFamily="18" charset="0"/>
              </a:rPr>
              <a:t>, szczególnie skrupulatnie dobierające spożywane produkty, najbardziej podobają się mężczyznom! Sekretem ich urody są podobno konkretne </a:t>
            </a:r>
            <a:r>
              <a:rPr lang="pl-PL" sz="1800" b="1" dirty="0" smtClean="0">
                <a:latin typeface="Garamond" pitchFamily="18" charset="0"/>
              </a:rPr>
              <a:t>warzywa</a:t>
            </a:r>
            <a:r>
              <a:rPr lang="pl-PL" sz="1800" dirty="0" smtClean="0">
                <a:latin typeface="Garamond" pitchFamily="18" charset="0"/>
              </a:rPr>
              <a:t>, które działają jak solarium – delikatnie </a:t>
            </a:r>
            <a:r>
              <a:rPr lang="pl-PL" sz="1800" b="1" dirty="0" smtClean="0">
                <a:latin typeface="Garamond" pitchFamily="18" charset="0"/>
              </a:rPr>
              <a:t>przyciemniają skórę</a:t>
            </a:r>
            <a:r>
              <a:rPr lang="pl-PL" sz="1800" dirty="0" smtClean="0">
                <a:latin typeface="Garamond" pitchFamily="18" charset="0"/>
              </a:rPr>
              <a:t>, nadając jej złotawy odcień.</a:t>
            </a:r>
          </a:p>
          <a:p>
            <a:pPr>
              <a:buNone/>
            </a:pPr>
            <a:r>
              <a:rPr lang="pl-PL" sz="1800" dirty="0" smtClean="0">
                <a:latin typeface="Garamond" pitchFamily="18" charset="0"/>
              </a:rPr>
              <a:t>	Konkretne warzywa i owoce nie tylko przyciemniają skórę (za sprawą </a:t>
            </a:r>
            <a:r>
              <a:rPr lang="pl-PL" sz="1800" b="1" dirty="0" smtClean="0">
                <a:latin typeface="Garamond" pitchFamily="18" charset="0"/>
              </a:rPr>
              <a:t>naturalnych barwników</a:t>
            </a:r>
            <a:r>
              <a:rPr lang="pl-PL" sz="1800" dirty="0" smtClean="0">
                <a:latin typeface="Garamond" pitchFamily="18" charset="0"/>
              </a:rPr>
              <a:t>), ale także </a:t>
            </a:r>
            <a:r>
              <a:rPr lang="pl-PL" sz="1800" b="1" dirty="0" smtClean="0">
                <a:latin typeface="Garamond" pitchFamily="18" charset="0"/>
              </a:rPr>
              <a:t>dostarczają cennych witamin i mikroelementów</a:t>
            </a:r>
            <a:r>
              <a:rPr lang="pl-PL" sz="1800" dirty="0" smtClean="0">
                <a:latin typeface="Garamond" pitchFamily="18" charset="0"/>
              </a:rPr>
              <a:t>. Ich wyższość nad sztucznym słońcem i samoopalaczem polega także na bezpieczeństwie – </a:t>
            </a:r>
            <a:r>
              <a:rPr lang="pl-PL" sz="1800" b="1" dirty="0" smtClean="0">
                <a:latin typeface="Garamond" pitchFamily="18" charset="0"/>
              </a:rPr>
              <a:t>nie wysuszają skóry </a:t>
            </a:r>
            <a:r>
              <a:rPr lang="pl-PL" sz="1800" dirty="0" smtClean="0">
                <a:latin typeface="Garamond" pitchFamily="18" charset="0"/>
              </a:rPr>
              <a:t>oraz nie pozostawiają nieestetycznych smug.</a:t>
            </a:r>
          </a:p>
          <a:p>
            <a:pPr>
              <a:buNone/>
            </a:pPr>
            <a:r>
              <a:rPr lang="pl-PL" sz="1800" dirty="0" smtClean="0">
                <a:latin typeface="Garamond" pitchFamily="18" charset="0"/>
              </a:rPr>
              <a:t>	</a:t>
            </a:r>
          </a:p>
          <a:p>
            <a:pPr>
              <a:buNone/>
            </a:pPr>
            <a:r>
              <a:rPr lang="pl-PL" sz="1800" b="1" dirty="0" smtClean="0">
                <a:latin typeface="Garamond" pitchFamily="18" charset="0"/>
              </a:rPr>
              <a:t>	Znajdują się one w produktach takich jak:</a:t>
            </a:r>
          </a:p>
          <a:p>
            <a:r>
              <a:rPr lang="pl-PL" sz="1800" b="1" dirty="0" smtClean="0">
                <a:latin typeface="Garamond" pitchFamily="18" charset="0"/>
              </a:rPr>
              <a:t>marchewka</a:t>
            </a:r>
          </a:p>
          <a:p>
            <a:r>
              <a:rPr lang="pl-PL" sz="1800" b="1" dirty="0" smtClean="0">
                <a:latin typeface="Garamond" pitchFamily="18" charset="0"/>
              </a:rPr>
              <a:t>melony </a:t>
            </a:r>
          </a:p>
          <a:p>
            <a:r>
              <a:rPr lang="pl-PL" sz="1800" b="1" dirty="0" smtClean="0">
                <a:latin typeface="Garamond" pitchFamily="18" charset="0"/>
              </a:rPr>
              <a:t>morele</a:t>
            </a:r>
          </a:p>
          <a:p>
            <a:r>
              <a:rPr lang="pl-PL" sz="1800" b="1" dirty="0" smtClean="0">
                <a:latin typeface="Garamond" pitchFamily="18" charset="0"/>
              </a:rPr>
              <a:t>grejpfruty</a:t>
            </a:r>
          </a:p>
          <a:p>
            <a:r>
              <a:rPr lang="pl-PL" sz="1800" b="1" dirty="0" smtClean="0">
                <a:latin typeface="Garamond" pitchFamily="18" charset="0"/>
              </a:rPr>
              <a:t>papryka</a:t>
            </a:r>
          </a:p>
          <a:p>
            <a:r>
              <a:rPr lang="pl-PL" sz="1800" b="1" dirty="0" smtClean="0">
                <a:latin typeface="Garamond" pitchFamily="18" charset="0"/>
              </a:rPr>
              <a:t>szpinak</a:t>
            </a:r>
          </a:p>
          <a:p>
            <a:r>
              <a:rPr lang="pl-PL" sz="1800" b="1" dirty="0" err="1" smtClean="0">
                <a:latin typeface="Garamond" pitchFamily="18" charset="0"/>
              </a:rPr>
              <a:t>chili</a:t>
            </a:r>
            <a:endParaRPr lang="pl-PL" sz="1800" b="1" dirty="0">
              <a:latin typeface="Garamond" pitchFamily="18" charset="0"/>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764704"/>
            <a:ext cx="8229600" cy="1066800"/>
          </a:xfrm>
        </p:spPr>
        <p:txBody>
          <a:bodyPr>
            <a:normAutofit/>
          </a:bodyPr>
          <a:lstStyle/>
          <a:p>
            <a:pPr algn="ctr"/>
            <a:r>
              <a:rPr lang="pl-PL" sz="4800" dirty="0" smtClean="0">
                <a:latin typeface="Garamond" pitchFamily="18" charset="0"/>
              </a:rPr>
              <a:t>Piramida żywieniowa</a:t>
            </a:r>
            <a:endParaRPr lang="pl-PL" sz="4800" dirty="0">
              <a:latin typeface="Garamond" pitchFamily="18" charset="0"/>
            </a:endParaRPr>
          </a:p>
        </p:txBody>
      </p:sp>
      <p:pic>
        <p:nvPicPr>
          <p:cNvPr id="4" name="Picture 2"/>
          <p:cNvPicPr>
            <a:picLocks noGrp="1" noChangeAspect="1" noChangeArrowheads="1"/>
          </p:cNvPicPr>
          <p:nvPr>
            <p:ph idx="1"/>
          </p:nvPr>
        </p:nvPicPr>
        <p:blipFill>
          <a:blip r:embed="rId2" cstate="print">
            <a:lum/>
          </a:blip>
          <a:srcRect l="31546" t="35063" r="30821" b="9813"/>
          <a:stretch>
            <a:fillRect/>
          </a:stretch>
        </p:blipFill>
        <p:spPr bwMode="auto">
          <a:xfrm>
            <a:off x="1614577" y="1700808"/>
            <a:ext cx="5914845" cy="4871086"/>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Kalorie.jpeg"/>
          <p:cNvPicPr>
            <a:picLocks noChangeAspect="1"/>
          </p:cNvPicPr>
          <p:nvPr/>
        </p:nvPicPr>
        <p:blipFill>
          <a:blip r:embed="rId2" cstate="print">
            <a:lum/>
          </a:blip>
          <a:srcRect l="3150" t="3117" r="5501" b="6476"/>
          <a:stretch>
            <a:fillRect/>
          </a:stretch>
        </p:blipFill>
        <p:spPr>
          <a:xfrm>
            <a:off x="3563888" y="1916832"/>
            <a:ext cx="2088232" cy="2088232"/>
          </a:xfrm>
          <a:prstGeom prst="rect">
            <a:avLst/>
          </a:prstGeom>
        </p:spPr>
      </p:pic>
      <p:sp>
        <p:nvSpPr>
          <p:cNvPr id="2" name="Tytuł 1"/>
          <p:cNvSpPr>
            <a:spLocks noGrp="1"/>
          </p:cNvSpPr>
          <p:nvPr>
            <p:ph type="title"/>
          </p:nvPr>
        </p:nvSpPr>
        <p:spPr>
          <a:xfrm>
            <a:off x="251520" y="0"/>
            <a:ext cx="8229600" cy="2016224"/>
          </a:xfrm>
        </p:spPr>
        <p:txBody>
          <a:bodyPr>
            <a:normAutofit/>
          </a:bodyPr>
          <a:lstStyle/>
          <a:p>
            <a:r>
              <a:rPr lang="pl-PL" sz="4800" dirty="0" smtClean="0">
                <a:latin typeface="Garamond" pitchFamily="18" charset="0"/>
              </a:rPr>
              <a:t>Produkty i kalorie</a:t>
            </a:r>
            <a:endParaRPr lang="pl-PL" sz="4800" dirty="0">
              <a:latin typeface="Garamond" pitchFamily="18" charset="0"/>
            </a:endParaRPr>
          </a:p>
        </p:txBody>
      </p:sp>
      <p:pic>
        <p:nvPicPr>
          <p:cNvPr id="7" name="Obraz 6" descr="filozof-felsefe-3424.jpg"/>
          <p:cNvPicPr>
            <a:picLocks noChangeAspect="1"/>
          </p:cNvPicPr>
          <p:nvPr/>
        </p:nvPicPr>
        <p:blipFill>
          <a:blip r:embed="rId3" cstate="print"/>
          <a:stretch>
            <a:fillRect/>
          </a:stretch>
        </p:blipFill>
        <p:spPr>
          <a:xfrm flipH="1">
            <a:off x="6588224" y="3168835"/>
            <a:ext cx="2555776" cy="3689165"/>
          </a:xfrm>
          <a:prstGeom prst="rect">
            <a:avLst/>
          </a:prstGeom>
        </p:spPr>
      </p:pic>
      <p:sp>
        <p:nvSpPr>
          <p:cNvPr id="8" name="Chmurka 7"/>
          <p:cNvSpPr/>
          <p:nvPr/>
        </p:nvSpPr>
        <p:spPr>
          <a:xfrm>
            <a:off x="3059832" y="1412776"/>
            <a:ext cx="3240360" cy="3168352"/>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6444208" y="3212976"/>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ezstresowy.pl/images/jedzenie/owocowo.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10000"/>
                    </a14:imgEffect>
                  </a14:imgLayer>
                </a14:imgProps>
              </a:ext>
            </a:extLst>
          </a:blip>
          <a:srcRect/>
          <a:stretch>
            <a:fillRect/>
          </a:stretch>
        </p:blipFill>
        <p:spPr bwMode="auto">
          <a:xfrm>
            <a:off x="0" y="723470"/>
            <a:ext cx="9144000" cy="6089906"/>
          </a:xfrm>
          <a:prstGeom prst="rect">
            <a:avLst/>
          </a:prstGeom>
          <a:noFill/>
        </p:spPr>
      </p:pic>
      <p:sp>
        <p:nvSpPr>
          <p:cNvPr id="2" name="Tytuł 1"/>
          <p:cNvSpPr>
            <a:spLocks noGrp="1"/>
          </p:cNvSpPr>
          <p:nvPr>
            <p:ph type="title"/>
          </p:nvPr>
        </p:nvSpPr>
        <p:spPr>
          <a:xfrm>
            <a:off x="395536" y="764704"/>
            <a:ext cx="8229600" cy="1066800"/>
          </a:xfrm>
        </p:spPr>
        <p:txBody>
          <a:bodyPr/>
          <a:lstStyle/>
          <a:p>
            <a:r>
              <a:rPr lang="pl-PL" dirty="0" smtClean="0">
                <a:latin typeface="Garamond" pitchFamily="18" charset="0"/>
              </a:rPr>
              <a:t>Wprowadzenie</a:t>
            </a:r>
            <a:endParaRPr lang="pl-PL" dirty="0">
              <a:latin typeface="Garamond" pitchFamily="18" charset="0"/>
            </a:endParaRPr>
          </a:p>
        </p:txBody>
      </p:sp>
      <p:sp>
        <p:nvSpPr>
          <p:cNvPr id="3" name="Symbol zastępczy zawartości 2"/>
          <p:cNvSpPr>
            <a:spLocks noGrp="1"/>
          </p:cNvSpPr>
          <p:nvPr>
            <p:ph idx="1"/>
          </p:nvPr>
        </p:nvSpPr>
        <p:spPr>
          <a:xfrm>
            <a:off x="683568" y="1772816"/>
            <a:ext cx="8229600" cy="4325112"/>
          </a:xfrm>
        </p:spPr>
        <p:txBody>
          <a:bodyPr>
            <a:normAutofit/>
          </a:bodyPr>
          <a:lstStyle/>
          <a:p>
            <a:pPr>
              <a:buNone/>
            </a:pPr>
            <a:r>
              <a:rPr lang="pl-PL" dirty="0" smtClean="0">
                <a:latin typeface="Garamond" pitchFamily="18" charset="0"/>
              </a:rPr>
              <a:t>	Każdy słyszał kiedyś slogan pod tytułem „Jesteś tym, co jesz”. Dla zdrowia całego organizmu ważna jest różnorodna dieta, ale niektóre produkty są bardziej odżywcze i niosą więcej korzyści dla naszego organizmu. Istnieją również takie, które szczególnie dobrze wpływają na pracę konkretnych narządów, na przykład na pracę mózgu. </a:t>
            </a:r>
            <a:endParaRPr lang="pl-PL" dirty="0">
              <a:latin typeface="Garamond" pitchFamily="18" charset="0"/>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548680"/>
            <a:ext cx="8229600" cy="1066800"/>
          </a:xfrm>
        </p:spPr>
        <p:txBody>
          <a:bodyPr/>
          <a:lstStyle/>
          <a:p>
            <a:r>
              <a:rPr lang="pl-PL" dirty="0" smtClean="0"/>
              <a:t>Produkty i kalorie</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221742994"/>
              </p:ext>
            </p:extLst>
          </p:nvPr>
        </p:nvGraphicFramePr>
        <p:xfrm>
          <a:off x="0" y="-12948"/>
          <a:ext cx="9145016" cy="6860561"/>
        </p:xfrm>
        <a:graphic>
          <a:graphicData uri="http://schemas.openxmlformats.org/drawingml/2006/table">
            <a:tbl>
              <a:tblPr firstRow="1" bandRow="1">
                <a:tableStyleId>{21E4AEA4-8DFA-4A89-87EB-49C32662AFE0}</a:tableStyleId>
              </a:tblPr>
              <a:tblGrid>
                <a:gridCol w="3953780"/>
                <a:gridCol w="2598948"/>
                <a:gridCol w="2592288"/>
              </a:tblGrid>
              <a:tr h="327875">
                <a:tc>
                  <a:txBody>
                    <a:bodyPr/>
                    <a:lstStyle/>
                    <a:p>
                      <a:pPr>
                        <a:lnSpc>
                          <a:spcPct val="115000"/>
                        </a:lnSpc>
                        <a:spcAft>
                          <a:spcPts val="0"/>
                        </a:spcAft>
                      </a:pPr>
                      <a:r>
                        <a:rPr lang="pl-PL" sz="2000" dirty="0"/>
                        <a:t>Produkt</a:t>
                      </a:r>
                      <a:endParaRPr lang="pl-PL" sz="20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2000" dirty="0"/>
                        <a:t>kcal</a:t>
                      </a:r>
                      <a:endParaRPr lang="pl-PL" sz="20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2000" dirty="0"/>
                        <a:t>gramy</a:t>
                      </a:r>
                      <a:endParaRPr lang="pl-PL" sz="20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a:t>Mleko krowie 3,5%</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128</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smtClean="0"/>
                        <a:t>200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a:t>Jogurt naturalny</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92</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150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a:t>Ser gouda 45%</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110</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30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a:t>Twaróg chudy</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37</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50</a:t>
                      </a:r>
                      <a:endParaRPr lang="pl-PL" sz="1600" dirty="0">
                        <a:latin typeface="Calibri"/>
                        <a:ea typeface="Calibri"/>
                        <a:cs typeface="Times New Roman"/>
                      </a:endParaRPr>
                    </a:p>
                  </a:txBody>
                  <a:tcPr marL="44450" marR="44450" marT="0" marB="0" anchor="b"/>
                </a:tc>
              </a:tr>
              <a:tr h="327875">
                <a:tc>
                  <a:txBody>
                    <a:bodyPr/>
                    <a:lstStyle/>
                    <a:p>
                      <a:pPr algn="l">
                        <a:lnSpc>
                          <a:spcPct val="115000"/>
                        </a:lnSpc>
                        <a:spcAft>
                          <a:spcPts val="0"/>
                        </a:spcAft>
                      </a:pPr>
                      <a:r>
                        <a:rPr lang="pl-PL" sz="1600" dirty="0"/>
                        <a:t>Jajko</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70</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48</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a:t>Masło</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75</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Majonez</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73</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err="1"/>
                        <a:t>Pop-corn</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74</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20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Ryż</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174</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50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Chleb razowy żytni</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103</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50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Chleb zwykły</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119</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50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Makaron</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208</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60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Orzeszki ziemne</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178</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30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Ziemniak</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170</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250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Sałata</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5</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50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Pomidor</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34</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200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dirty="0"/>
                        <a:t>Sok pomarańczowy</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94</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200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Sok jabłkowy</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94</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200</a:t>
                      </a:r>
                      <a:endParaRPr lang="pl-PL" sz="1600" dirty="0">
                        <a:latin typeface="Calibri"/>
                        <a:ea typeface="Calibri"/>
                        <a:cs typeface="Times New Roman"/>
                      </a:endParaRPr>
                    </a:p>
                  </a:txBody>
                  <a:tcPr marL="44450" marR="44450" marT="0" marB="0" anchor="b"/>
                </a:tc>
              </a:tr>
              <a:tr h="327875">
                <a:tc>
                  <a:txBody>
                    <a:bodyPr/>
                    <a:lstStyle/>
                    <a:p>
                      <a:pPr>
                        <a:lnSpc>
                          <a:spcPct val="115000"/>
                        </a:lnSpc>
                        <a:spcAft>
                          <a:spcPts val="0"/>
                        </a:spcAft>
                      </a:pPr>
                      <a:r>
                        <a:rPr lang="pl-PL" sz="1600"/>
                        <a:t>Banan</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122</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150</a:t>
                      </a:r>
                      <a:endParaRPr lang="pl-PL" sz="1600" dirty="0">
                        <a:latin typeface="Calibri"/>
                        <a:ea typeface="Calibri"/>
                        <a:cs typeface="Times New Roman"/>
                      </a:endParaRPr>
                    </a:p>
                  </a:txBody>
                  <a:tcPr marL="44450" marR="44450" marT="0" marB="0" anchor="b"/>
                </a:tc>
              </a:tr>
              <a:tr h="260615">
                <a:tc>
                  <a:txBody>
                    <a:bodyPr/>
                    <a:lstStyle/>
                    <a:p>
                      <a:pPr>
                        <a:lnSpc>
                          <a:spcPct val="115000"/>
                        </a:lnSpc>
                        <a:spcAft>
                          <a:spcPts val="0"/>
                        </a:spcAft>
                      </a:pPr>
                      <a:r>
                        <a:rPr lang="pl-PL" sz="1600" dirty="0"/>
                        <a:t>Gruszka</a:t>
                      </a:r>
                      <a:endParaRPr lang="pl-PL"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a:t>69</a:t>
                      </a:r>
                      <a:endParaRPr lang="pl-PL" sz="1600">
                        <a:latin typeface="Calibri"/>
                        <a:ea typeface="Calibri"/>
                        <a:cs typeface="Times New Roman"/>
                      </a:endParaRPr>
                    </a:p>
                  </a:txBody>
                  <a:tcPr marL="44450" marR="44450" marT="0" marB="0" anchor="b"/>
                </a:tc>
                <a:tc>
                  <a:txBody>
                    <a:bodyPr/>
                    <a:lstStyle/>
                    <a:p>
                      <a:pPr algn="r">
                        <a:lnSpc>
                          <a:spcPct val="115000"/>
                        </a:lnSpc>
                        <a:spcAft>
                          <a:spcPts val="0"/>
                        </a:spcAft>
                      </a:pPr>
                      <a:r>
                        <a:rPr lang="pl-PL" sz="1600" dirty="0"/>
                        <a:t>150</a:t>
                      </a:r>
                      <a:endParaRPr lang="pl-PL" sz="1600" dirty="0">
                        <a:latin typeface="Calibri"/>
                        <a:ea typeface="Calibri"/>
                        <a:cs typeface="Times New Roman"/>
                      </a:endParaRPr>
                    </a:p>
                  </a:txBody>
                  <a:tcPr marL="44450" marR="44450" marT="0"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787463485"/>
              </p:ext>
            </p:extLst>
          </p:nvPr>
        </p:nvGraphicFramePr>
        <p:xfrm>
          <a:off x="-1" y="-45702"/>
          <a:ext cx="9180513" cy="6876985"/>
        </p:xfrm>
        <a:graphic>
          <a:graphicData uri="http://schemas.openxmlformats.org/drawingml/2006/table">
            <a:tbl>
              <a:tblPr firstRow="1" bandRow="1">
                <a:tableStyleId>{21E4AEA4-8DFA-4A89-87EB-49C32662AFE0}</a:tableStyleId>
              </a:tblPr>
              <a:tblGrid>
                <a:gridCol w="3851921"/>
                <a:gridCol w="2664296"/>
                <a:gridCol w="2664296"/>
              </a:tblGrid>
              <a:tr h="378358">
                <a:tc>
                  <a:txBody>
                    <a:bodyPr/>
                    <a:lstStyle/>
                    <a:p>
                      <a:pPr>
                        <a:lnSpc>
                          <a:spcPct val="115000"/>
                        </a:lnSpc>
                        <a:spcAft>
                          <a:spcPts val="0"/>
                        </a:spcAft>
                      </a:pPr>
                      <a:r>
                        <a:rPr lang="pl-PL" sz="2000" dirty="0"/>
                        <a:t>Produkt</a:t>
                      </a:r>
                      <a:endParaRPr lang="pl-PL" sz="20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2000" dirty="0"/>
                        <a:t>kcal</a:t>
                      </a:r>
                      <a:endParaRPr lang="pl-PL" sz="2000" dirty="0">
                        <a:latin typeface="Calibri"/>
                        <a:ea typeface="Calibri"/>
                        <a:cs typeface="Times New Roman"/>
                      </a:endParaRPr>
                    </a:p>
                  </a:txBody>
                  <a:tcPr marL="44450" marR="44450" marT="0" marB="0" anchor="b"/>
                </a:tc>
                <a:tc>
                  <a:txBody>
                    <a:bodyPr/>
                    <a:lstStyle/>
                    <a:p>
                      <a:pPr algn="r">
                        <a:lnSpc>
                          <a:spcPct val="115000"/>
                        </a:lnSpc>
                        <a:spcAft>
                          <a:spcPts val="0"/>
                        </a:spcAft>
                      </a:pPr>
                      <a:r>
                        <a:rPr lang="pl-PL" sz="2000" dirty="0"/>
                        <a:t>gramy</a:t>
                      </a:r>
                      <a:endParaRPr lang="pl-PL" sz="2000" dirty="0">
                        <a:latin typeface="Calibri"/>
                        <a:ea typeface="Calibri"/>
                        <a:cs typeface="Times New Roman"/>
                      </a:endParaRPr>
                    </a:p>
                  </a:txBody>
                  <a:tcPr marL="44450" marR="44450" marT="0" marB="0" anchor="b"/>
                </a:tc>
              </a:tr>
              <a:tr h="343505">
                <a:tc>
                  <a:txBody>
                    <a:bodyPr/>
                    <a:lstStyle/>
                    <a:p>
                      <a:pPr>
                        <a:lnSpc>
                          <a:spcPct val="115000"/>
                        </a:lnSpc>
                        <a:spcAft>
                          <a:spcPts val="0"/>
                        </a:spcAft>
                      </a:pPr>
                      <a:r>
                        <a:rPr lang="pl-PL" sz="1600" dirty="0"/>
                        <a:t>Truskawki</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50</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150</a:t>
                      </a:r>
                      <a:endParaRPr lang="pl-PL" sz="1600">
                        <a:latin typeface="Calibri"/>
                        <a:ea typeface="Calibri"/>
                        <a:cs typeface="Times New Roman"/>
                      </a:endParaRPr>
                    </a:p>
                  </a:txBody>
                  <a:tcPr marL="44450" marR="44450" marT="0" marB="0" anchor="ctr"/>
                </a:tc>
              </a:tr>
              <a:tr h="343505">
                <a:tc>
                  <a:txBody>
                    <a:bodyPr/>
                    <a:lstStyle/>
                    <a:p>
                      <a:pPr>
                        <a:lnSpc>
                          <a:spcPct val="115000"/>
                        </a:lnSpc>
                        <a:spcAft>
                          <a:spcPts val="0"/>
                        </a:spcAft>
                      </a:pPr>
                      <a:r>
                        <a:rPr lang="pl-PL" sz="1600" dirty="0"/>
                        <a:t>Maliny</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48</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150</a:t>
                      </a:r>
                      <a:endParaRPr lang="pl-PL" sz="1600" dirty="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Porzeczki czerwone</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57</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150</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Czereśnie</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89</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150</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Arbuz</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53</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150</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Miód</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65</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20</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Masło orzechowe</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106</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20</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a:t>Kakao</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14</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5</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a:t>Czekolada mleczna</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158</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30</a:t>
                      </a:r>
                      <a:endParaRPr lang="pl-PL" sz="1600" dirty="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Cukier biały</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40</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10</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a:t>Grzesiek Mega</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258</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48</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err="1"/>
                        <a:t>Nestle</a:t>
                      </a:r>
                      <a:r>
                        <a:rPr lang="pl-PL" sz="1600" dirty="0"/>
                        <a:t> </a:t>
                      </a:r>
                      <a:r>
                        <a:rPr lang="pl-PL" sz="1600" dirty="0" err="1"/>
                        <a:t>musli</a:t>
                      </a:r>
                      <a:r>
                        <a:rPr lang="pl-PL" sz="1600" dirty="0"/>
                        <a:t> czekoladowe</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195</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48</a:t>
                      </a:r>
                      <a:endParaRPr lang="pl-PL" sz="160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dirty="0"/>
                        <a:t>Pączek z dżemem </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290</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70</a:t>
                      </a:r>
                      <a:endParaRPr lang="pl-PL" sz="1600" dirty="0">
                        <a:latin typeface="Calibri"/>
                        <a:ea typeface="Calibri"/>
                        <a:cs typeface="Times New Roman"/>
                      </a:endParaRPr>
                    </a:p>
                  </a:txBody>
                  <a:tcPr marL="44450" marR="44450" marT="0" marB="0" anchor="ctr"/>
                </a:tc>
              </a:tr>
              <a:tr h="568298">
                <a:tc>
                  <a:txBody>
                    <a:bodyPr/>
                    <a:lstStyle/>
                    <a:p>
                      <a:pPr>
                        <a:lnSpc>
                          <a:spcPct val="115000"/>
                        </a:lnSpc>
                        <a:spcAft>
                          <a:spcPts val="0"/>
                        </a:spcAft>
                      </a:pPr>
                      <a:r>
                        <a:rPr lang="pl-PL" sz="1600" dirty="0"/>
                        <a:t>Czekolada mleczna truskawkowa </a:t>
                      </a:r>
                      <a:r>
                        <a:rPr lang="pl-PL" sz="1600" dirty="0" smtClean="0"/>
                        <a:t/>
                      </a:r>
                      <a:br>
                        <a:rPr lang="pl-PL" sz="1600" dirty="0" smtClean="0"/>
                      </a:br>
                      <a:r>
                        <a:rPr lang="pl-PL" sz="1600" dirty="0" smtClean="0"/>
                        <a:t>E</a:t>
                      </a:r>
                      <a:r>
                        <a:rPr lang="pl-PL" sz="1600" dirty="0"/>
                        <a:t>. Wedel</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500</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100</a:t>
                      </a:r>
                      <a:endParaRPr lang="pl-PL" sz="1600" dirty="0">
                        <a:latin typeface="Calibri"/>
                        <a:ea typeface="Calibri"/>
                        <a:cs typeface="Times New Roman"/>
                      </a:endParaRPr>
                    </a:p>
                  </a:txBody>
                  <a:tcPr marL="44450" marR="44450" marT="0" marB="0" anchor="ctr"/>
                </a:tc>
              </a:tr>
              <a:tr h="851082">
                <a:tc>
                  <a:txBody>
                    <a:bodyPr/>
                    <a:lstStyle/>
                    <a:p>
                      <a:pPr>
                        <a:lnSpc>
                          <a:spcPct val="115000"/>
                        </a:lnSpc>
                        <a:spcAft>
                          <a:spcPts val="0"/>
                        </a:spcAft>
                      </a:pPr>
                      <a:r>
                        <a:rPr lang="pl-PL" sz="1600" dirty="0"/>
                        <a:t>Baton </a:t>
                      </a:r>
                      <a:r>
                        <a:rPr lang="pl-PL" sz="1600" dirty="0" err="1"/>
                        <a:t>Nestle</a:t>
                      </a:r>
                      <a:r>
                        <a:rPr lang="pl-PL" sz="1600" dirty="0"/>
                        <a:t> Fitness </a:t>
                      </a:r>
                      <a:r>
                        <a:rPr lang="pl-PL" sz="1600" dirty="0" smtClean="0"/>
                        <a:t/>
                      </a:r>
                      <a:br>
                        <a:rPr lang="pl-PL" sz="1600" dirty="0" smtClean="0"/>
                      </a:br>
                      <a:r>
                        <a:rPr lang="pl-PL" sz="1600" dirty="0" smtClean="0"/>
                        <a:t>Czekoladowy</a:t>
                      </a:r>
                      <a:r>
                        <a:rPr lang="pl-PL" sz="1600" dirty="0"/>
                        <a:t>/ Truskawkowy</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93</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23,5</a:t>
                      </a:r>
                      <a:endParaRPr lang="pl-PL" sz="1600" dirty="0">
                        <a:latin typeface="Calibri"/>
                        <a:ea typeface="Calibri"/>
                        <a:cs typeface="Times New Roman"/>
                      </a:endParaRPr>
                    </a:p>
                  </a:txBody>
                  <a:tcPr marL="44450" marR="44450" marT="0" marB="0" anchor="ctr"/>
                </a:tc>
              </a:tr>
              <a:tr h="274777">
                <a:tc>
                  <a:txBody>
                    <a:bodyPr/>
                    <a:lstStyle/>
                    <a:p>
                      <a:pPr>
                        <a:lnSpc>
                          <a:spcPct val="115000"/>
                        </a:lnSpc>
                        <a:spcAft>
                          <a:spcPts val="0"/>
                        </a:spcAft>
                      </a:pPr>
                      <a:r>
                        <a:rPr lang="pl-PL" sz="1600"/>
                        <a:t>Nutella</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540</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100</a:t>
                      </a:r>
                      <a:endParaRPr lang="pl-PL" sz="1600" dirty="0">
                        <a:latin typeface="Calibri"/>
                        <a:ea typeface="Calibri"/>
                        <a:cs typeface="Times New Roman"/>
                      </a:endParaRPr>
                    </a:p>
                  </a:txBody>
                  <a:tcPr marL="44450" marR="44450" marT="0" marB="0" anchor="ctr"/>
                </a:tc>
              </a:tr>
              <a:tr h="433274">
                <a:tc>
                  <a:txBody>
                    <a:bodyPr/>
                    <a:lstStyle/>
                    <a:p>
                      <a:pPr>
                        <a:lnSpc>
                          <a:spcPct val="115000"/>
                        </a:lnSpc>
                        <a:spcAft>
                          <a:spcPts val="0"/>
                        </a:spcAft>
                      </a:pPr>
                      <a:r>
                        <a:rPr lang="pl-PL" sz="1600"/>
                        <a:t>Dżem truskawkowy Łowicz</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169</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100</a:t>
                      </a:r>
                      <a:endParaRPr lang="pl-PL" sz="1600" dirty="0">
                        <a:latin typeface="Calibri"/>
                        <a:ea typeface="Calibri"/>
                        <a:cs typeface="Times New Roman"/>
                      </a:endParaRPr>
                    </a:p>
                  </a:txBody>
                  <a:tcPr marL="44450" marR="44450" marT="0" marB="0" anchor="ctr"/>
                </a:tc>
              </a:tr>
              <a:tr h="232087">
                <a:tc>
                  <a:txBody>
                    <a:bodyPr/>
                    <a:lstStyle/>
                    <a:p>
                      <a:pPr>
                        <a:lnSpc>
                          <a:spcPct val="115000"/>
                        </a:lnSpc>
                        <a:spcAft>
                          <a:spcPts val="0"/>
                        </a:spcAft>
                      </a:pPr>
                      <a:r>
                        <a:rPr lang="pl-PL" sz="1600"/>
                        <a:t>Coca Cola</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a:t>105</a:t>
                      </a:r>
                      <a:endParaRPr lang="pl-PL" sz="160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250</a:t>
                      </a:r>
                      <a:endParaRPr lang="pl-PL" sz="1600" dirty="0">
                        <a:latin typeface="Calibri"/>
                        <a:ea typeface="Calibri"/>
                        <a:cs typeface="Times New Roman"/>
                      </a:endParaRPr>
                    </a:p>
                  </a:txBody>
                  <a:tcPr marL="44450" marR="44450" marT="0" marB="0" anchor="ctr"/>
                </a:tc>
              </a:tr>
              <a:tr h="313555">
                <a:tc>
                  <a:txBody>
                    <a:bodyPr/>
                    <a:lstStyle/>
                    <a:p>
                      <a:pPr>
                        <a:lnSpc>
                          <a:spcPct val="115000"/>
                        </a:lnSpc>
                        <a:spcAft>
                          <a:spcPts val="0"/>
                        </a:spcAft>
                      </a:pPr>
                      <a:r>
                        <a:rPr lang="pl-PL" sz="1600" dirty="0"/>
                        <a:t>Baton 3Bit</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dirty="0"/>
                        <a:t>525</a:t>
                      </a:r>
                      <a:endParaRPr lang="pl-PL"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pl-PL" sz="1600" i="0" dirty="0"/>
                        <a:t>10</a:t>
                      </a:r>
                      <a:r>
                        <a:rPr lang="pl-PL" sz="1600" dirty="0"/>
                        <a:t>0</a:t>
                      </a:r>
                      <a:endParaRPr lang="pl-PL" sz="1600" dirty="0">
                        <a:latin typeface="Calibri"/>
                        <a:ea typeface="Calibri"/>
                        <a:cs typeface="Times New Roman"/>
                      </a:endParaRPr>
                    </a:p>
                  </a:txBody>
                  <a:tcPr marL="44450" marR="4445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15816" y="908720"/>
            <a:ext cx="3240360" cy="1066800"/>
          </a:xfrm>
        </p:spPr>
        <p:txBody>
          <a:bodyPr>
            <a:noAutofit/>
          </a:bodyPr>
          <a:lstStyle/>
          <a:p>
            <a:r>
              <a:rPr lang="pl-PL" sz="7200" dirty="0" smtClean="0">
                <a:latin typeface="Garamond" pitchFamily="18" charset="0"/>
              </a:rPr>
              <a:t>Ankiety</a:t>
            </a:r>
            <a:endParaRPr lang="pl-PL" sz="7200" dirty="0">
              <a:latin typeface="Garamond" pitchFamily="18" charset="0"/>
            </a:endParaRPr>
          </a:p>
        </p:txBody>
      </p:sp>
      <p:graphicFrame>
        <p:nvGraphicFramePr>
          <p:cNvPr id="4" name="Symbol zastępczy zawartości 3"/>
          <p:cNvGraphicFramePr>
            <a:graphicFrameLocks noGrp="1"/>
          </p:cNvGraphicFramePr>
          <p:nvPr>
            <p:ph idx="1"/>
          </p:nvPr>
        </p:nvGraphicFramePr>
        <p:xfrm>
          <a:off x="457200" y="2204864"/>
          <a:ext cx="8219256" cy="4368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cstate="print"/>
          <a:srcRect/>
          <a:stretch>
            <a:fillRect/>
          </a:stretch>
        </p:blipFill>
        <p:spPr bwMode="auto">
          <a:xfrm>
            <a:off x="0" y="2276872"/>
            <a:ext cx="401149" cy="406921"/>
          </a:xfrm>
          <a:prstGeom prst="rect">
            <a:avLst/>
          </a:prstGeom>
          <a:noFill/>
          <a:ln w="9525">
            <a:noFill/>
            <a:miter lim="800000"/>
            <a:headEnd/>
            <a:tailEnd/>
          </a:ln>
        </p:spPr>
      </p:pic>
      <p:sp>
        <p:nvSpPr>
          <p:cNvPr id="7" name="pole tekstowe 6"/>
          <p:cNvSpPr txBox="1"/>
          <p:nvPr/>
        </p:nvSpPr>
        <p:spPr>
          <a:xfrm>
            <a:off x="251520" y="548680"/>
            <a:ext cx="3816424" cy="707886"/>
          </a:xfrm>
          <a:prstGeom prst="rect">
            <a:avLst/>
          </a:prstGeom>
          <a:noFill/>
        </p:spPr>
        <p:txBody>
          <a:bodyPr wrap="square" rtlCol="0">
            <a:spAutoFit/>
          </a:bodyPr>
          <a:lstStyle/>
          <a:p>
            <a:r>
              <a:rPr lang="pl-PL" sz="4000" b="1" dirty="0" smtClean="0">
                <a:solidFill>
                  <a:srgbClr val="CC0099"/>
                </a:solidFill>
                <a:latin typeface="Garamond" pitchFamily="18" charset="0"/>
              </a:rPr>
              <a:t>Kobiety</a:t>
            </a:r>
            <a:endParaRPr lang="pl-PL" sz="4000" b="1" dirty="0">
              <a:solidFill>
                <a:srgbClr val="CC0099"/>
              </a:solidFill>
              <a:latin typeface="Garamond" pitchFamily="18" charset="0"/>
            </a:endParaRPr>
          </a:p>
        </p:txBody>
      </p:sp>
      <p:pic>
        <p:nvPicPr>
          <p:cNvPr id="35844" name="Picture 4"/>
          <p:cNvPicPr>
            <a:picLocks noChangeAspect="1" noChangeArrowheads="1"/>
          </p:cNvPicPr>
          <p:nvPr/>
        </p:nvPicPr>
        <p:blipFill>
          <a:blip r:embed="rId2" cstate="print"/>
          <a:srcRect/>
          <a:stretch>
            <a:fillRect/>
          </a:stretch>
        </p:blipFill>
        <p:spPr bwMode="auto">
          <a:xfrm>
            <a:off x="0" y="3501008"/>
            <a:ext cx="401149" cy="406921"/>
          </a:xfrm>
          <a:prstGeom prst="rect">
            <a:avLst/>
          </a:prstGeom>
          <a:noFill/>
          <a:ln w="9525">
            <a:noFill/>
            <a:miter lim="800000"/>
            <a:headEnd/>
            <a:tailEnd/>
          </a:ln>
        </p:spPr>
      </p:pic>
      <p:pic>
        <p:nvPicPr>
          <p:cNvPr id="15" name="Picture 4"/>
          <p:cNvPicPr>
            <a:picLocks noChangeAspect="1" noChangeArrowheads="1"/>
          </p:cNvPicPr>
          <p:nvPr/>
        </p:nvPicPr>
        <p:blipFill>
          <a:blip r:embed="rId2" cstate="print"/>
          <a:srcRect/>
          <a:stretch>
            <a:fillRect/>
          </a:stretch>
        </p:blipFill>
        <p:spPr bwMode="auto">
          <a:xfrm>
            <a:off x="0" y="4797152"/>
            <a:ext cx="401149" cy="406921"/>
          </a:xfrm>
          <a:prstGeom prst="rect">
            <a:avLst/>
          </a:prstGeom>
          <a:noFill/>
          <a:ln w="9525">
            <a:noFill/>
            <a:miter lim="800000"/>
            <a:headEnd/>
            <a:tailEnd/>
          </a:ln>
        </p:spPr>
      </p:pic>
      <p:pic>
        <p:nvPicPr>
          <p:cNvPr id="16" name="Picture 4"/>
          <p:cNvPicPr>
            <a:picLocks noChangeAspect="1" noChangeArrowheads="1"/>
          </p:cNvPicPr>
          <p:nvPr/>
        </p:nvPicPr>
        <p:blipFill>
          <a:blip r:embed="rId2" cstate="print"/>
          <a:srcRect/>
          <a:stretch>
            <a:fillRect/>
          </a:stretch>
        </p:blipFill>
        <p:spPr bwMode="auto">
          <a:xfrm>
            <a:off x="4716016" y="2132856"/>
            <a:ext cx="401149" cy="406921"/>
          </a:xfrm>
          <a:prstGeom prst="rect">
            <a:avLst/>
          </a:prstGeom>
          <a:noFill/>
          <a:ln w="9525">
            <a:noFill/>
            <a:miter lim="800000"/>
            <a:headEnd/>
            <a:tailEnd/>
          </a:ln>
        </p:spPr>
      </p:pic>
      <p:pic>
        <p:nvPicPr>
          <p:cNvPr id="17" name="Picture 4"/>
          <p:cNvPicPr>
            <a:picLocks noChangeAspect="1" noChangeArrowheads="1"/>
          </p:cNvPicPr>
          <p:nvPr/>
        </p:nvPicPr>
        <p:blipFill>
          <a:blip r:embed="rId2" cstate="print"/>
          <a:srcRect/>
          <a:stretch>
            <a:fillRect/>
          </a:stretch>
        </p:blipFill>
        <p:spPr bwMode="auto">
          <a:xfrm>
            <a:off x="4788024" y="3284984"/>
            <a:ext cx="401149" cy="406921"/>
          </a:xfrm>
          <a:prstGeom prst="rect">
            <a:avLst/>
          </a:prstGeom>
          <a:noFill/>
          <a:ln w="9525">
            <a:noFill/>
            <a:miter lim="800000"/>
            <a:headEnd/>
            <a:tailEnd/>
          </a:ln>
        </p:spPr>
      </p:pic>
      <p:pic>
        <p:nvPicPr>
          <p:cNvPr id="18" name="Picture 4"/>
          <p:cNvPicPr>
            <a:picLocks noChangeAspect="1" noChangeArrowheads="1"/>
          </p:cNvPicPr>
          <p:nvPr/>
        </p:nvPicPr>
        <p:blipFill>
          <a:blip r:embed="rId2" cstate="print"/>
          <a:srcRect/>
          <a:stretch>
            <a:fillRect/>
          </a:stretch>
        </p:blipFill>
        <p:spPr bwMode="auto">
          <a:xfrm>
            <a:off x="4788024" y="4077072"/>
            <a:ext cx="401149" cy="406921"/>
          </a:xfrm>
          <a:prstGeom prst="rect">
            <a:avLst/>
          </a:prstGeom>
          <a:noFill/>
          <a:ln w="9525">
            <a:noFill/>
            <a:miter lim="800000"/>
            <a:headEnd/>
            <a:tailEnd/>
          </a:ln>
        </p:spPr>
      </p:pic>
      <p:pic>
        <p:nvPicPr>
          <p:cNvPr id="19" name="Picture 4"/>
          <p:cNvPicPr>
            <a:picLocks noChangeAspect="1" noChangeArrowheads="1"/>
          </p:cNvPicPr>
          <p:nvPr/>
        </p:nvPicPr>
        <p:blipFill>
          <a:blip r:embed="rId2" cstate="print"/>
          <a:srcRect/>
          <a:stretch>
            <a:fillRect/>
          </a:stretch>
        </p:blipFill>
        <p:spPr bwMode="auto">
          <a:xfrm>
            <a:off x="4788024" y="5805264"/>
            <a:ext cx="401149" cy="406921"/>
          </a:xfrm>
          <a:prstGeom prst="rect">
            <a:avLst/>
          </a:prstGeom>
          <a:noFill/>
          <a:ln w="9525">
            <a:noFill/>
            <a:miter lim="800000"/>
            <a:headEnd/>
            <a:tailEnd/>
          </a:ln>
        </p:spPr>
      </p:pic>
      <p:sp>
        <p:nvSpPr>
          <p:cNvPr id="5" name="pole tekstowe 4"/>
          <p:cNvSpPr txBox="1"/>
          <p:nvPr/>
        </p:nvSpPr>
        <p:spPr>
          <a:xfrm>
            <a:off x="4716016" y="1556792"/>
            <a:ext cx="4176464" cy="4616648"/>
          </a:xfrm>
          <a:prstGeom prst="rect">
            <a:avLst/>
          </a:prstGeom>
          <a:noFill/>
        </p:spPr>
        <p:txBody>
          <a:bodyPr wrap="square" rtlCol="0">
            <a:spAutoFit/>
          </a:bodyPr>
          <a:lstStyle/>
          <a:p>
            <a:pPr>
              <a:buNone/>
            </a:pPr>
            <a:r>
              <a:rPr lang="pl-PL" sz="1400" dirty="0" smtClean="0"/>
              <a:t>4. Ile litrów pokarmów płynnych (w tym napojów) przyjmujesz dziennie?</a:t>
            </a:r>
          </a:p>
          <a:p>
            <a:pPr marL="452628" lvl="0" indent="-342900">
              <a:buFont typeface="+mj-lt"/>
              <a:buAutoNum type="alphaLcParenR"/>
            </a:pPr>
            <a:r>
              <a:rPr lang="pl-PL" sz="1400" dirty="0" smtClean="0"/>
              <a:t>Mniej niż 0,5 l</a:t>
            </a:r>
          </a:p>
          <a:p>
            <a:pPr marL="452628" lvl="0" indent="-342900">
              <a:buFont typeface="+mj-lt"/>
              <a:buAutoNum type="alphaLcParenR"/>
            </a:pPr>
            <a:r>
              <a:rPr lang="pl-PL" sz="1400" dirty="0" smtClean="0"/>
              <a:t>Ok. 1l</a:t>
            </a:r>
          </a:p>
          <a:p>
            <a:pPr marL="452628" lvl="0" indent="-342900">
              <a:buFont typeface="+mj-lt"/>
              <a:buAutoNum type="alphaLcParenR"/>
            </a:pPr>
            <a:r>
              <a:rPr lang="pl-PL" sz="1400" b="1" dirty="0" smtClean="0">
                <a:solidFill>
                  <a:srgbClr val="FF0000"/>
                </a:solidFill>
              </a:rPr>
              <a:t>1,5-2,0l</a:t>
            </a:r>
          </a:p>
          <a:p>
            <a:pPr>
              <a:buNone/>
            </a:pPr>
            <a:r>
              <a:rPr lang="pl-PL" sz="1400" dirty="0" smtClean="0"/>
              <a:t> </a:t>
            </a:r>
          </a:p>
          <a:p>
            <a:pPr>
              <a:buNone/>
            </a:pPr>
            <a:r>
              <a:rPr lang="pl-PL" sz="1400" dirty="0" smtClean="0"/>
              <a:t> 5. Jaka jest twoja dieta?</a:t>
            </a:r>
          </a:p>
          <a:p>
            <a:pPr marL="452628" lvl="0" indent="-342900">
              <a:buFont typeface="+mj-lt"/>
              <a:buAutoNum type="alphaLcParenR"/>
            </a:pPr>
            <a:r>
              <a:rPr lang="pl-PL" sz="1400" dirty="0" smtClean="0"/>
              <a:t>Monotonna</a:t>
            </a:r>
          </a:p>
          <a:p>
            <a:pPr marL="452628" lvl="0" indent="-342900">
              <a:buFont typeface="+mj-lt"/>
              <a:buAutoNum type="alphaLcParenR"/>
            </a:pPr>
            <a:r>
              <a:rPr lang="pl-PL" sz="1400" b="1" dirty="0" smtClean="0">
                <a:solidFill>
                  <a:srgbClr val="FF0000"/>
                </a:solidFill>
              </a:rPr>
              <a:t>Urozmaicona</a:t>
            </a:r>
          </a:p>
          <a:p>
            <a:pPr>
              <a:buNone/>
            </a:pPr>
            <a:r>
              <a:rPr lang="pl-PL" sz="1400" dirty="0" smtClean="0"/>
              <a:t> </a:t>
            </a:r>
          </a:p>
          <a:p>
            <a:pPr>
              <a:buNone/>
            </a:pPr>
            <a:r>
              <a:rPr lang="pl-PL" sz="1400" dirty="0" smtClean="0"/>
              <a:t>6. Ile godzin śpisz dziennie (od poniedziałku do piątku)?</a:t>
            </a:r>
          </a:p>
          <a:p>
            <a:pPr marL="452628" lvl="0" indent="-342900">
              <a:buFont typeface="+mj-lt"/>
              <a:buAutoNum type="alphaLcParenR"/>
            </a:pPr>
            <a:r>
              <a:rPr lang="pl-PL" sz="1400" dirty="0" smtClean="0"/>
              <a:t>5-6</a:t>
            </a:r>
          </a:p>
          <a:p>
            <a:pPr marL="452628" lvl="0" indent="-342900">
              <a:buFont typeface="+mj-lt"/>
              <a:buAutoNum type="alphaLcParenR"/>
            </a:pPr>
            <a:r>
              <a:rPr lang="pl-PL" sz="1400" dirty="0" smtClean="0"/>
              <a:t>7</a:t>
            </a:r>
          </a:p>
          <a:p>
            <a:pPr marL="452628" lvl="0" indent="-342900">
              <a:buFont typeface="+mj-lt"/>
              <a:buAutoNum type="alphaLcParenR"/>
            </a:pPr>
            <a:r>
              <a:rPr lang="pl-PL" sz="1400" b="1" dirty="0" smtClean="0">
                <a:solidFill>
                  <a:srgbClr val="FF0000"/>
                </a:solidFill>
              </a:rPr>
              <a:t>8 i więcej</a:t>
            </a:r>
          </a:p>
          <a:p>
            <a:pPr>
              <a:buNone/>
            </a:pPr>
            <a:r>
              <a:rPr lang="pl-PL" sz="1400" dirty="0" smtClean="0"/>
              <a:t> </a:t>
            </a:r>
          </a:p>
          <a:p>
            <a:pPr>
              <a:buNone/>
            </a:pPr>
            <a:r>
              <a:rPr lang="pl-PL" sz="1400" dirty="0" smtClean="0"/>
              <a:t>7. Jak spędzasz czas wolny?</a:t>
            </a:r>
          </a:p>
          <a:p>
            <a:pPr marL="452628" lvl="0" indent="-342900">
              <a:buFont typeface="+mj-lt"/>
              <a:buAutoNum type="alphaLcParenR"/>
            </a:pPr>
            <a:r>
              <a:rPr lang="pl-PL" sz="1400" dirty="0" smtClean="0"/>
              <a:t>Czytasz</a:t>
            </a:r>
          </a:p>
          <a:p>
            <a:pPr marL="452628" lvl="0" indent="-342900">
              <a:buFont typeface="+mj-lt"/>
              <a:buAutoNum type="alphaLcParenR"/>
            </a:pPr>
            <a:r>
              <a:rPr lang="pl-PL" sz="1400" dirty="0" smtClean="0"/>
              <a:t>Przy komputerze</a:t>
            </a:r>
          </a:p>
          <a:p>
            <a:pPr marL="452628" lvl="0" indent="-342900">
              <a:buFont typeface="+mj-lt"/>
              <a:buAutoNum type="alphaLcParenR"/>
            </a:pPr>
            <a:r>
              <a:rPr lang="pl-PL" sz="1400" dirty="0" smtClean="0"/>
              <a:t>Uprawiasz sport</a:t>
            </a:r>
          </a:p>
          <a:p>
            <a:pPr marL="452628" lvl="0" indent="-342900">
              <a:buFont typeface="+mj-lt"/>
              <a:buAutoNum type="alphaLcParenR"/>
            </a:pPr>
            <a:r>
              <a:rPr lang="pl-PL" sz="1400" dirty="0" smtClean="0"/>
              <a:t>Inne</a:t>
            </a:r>
          </a:p>
        </p:txBody>
      </p:sp>
      <p:pic>
        <p:nvPicPr>
          <p:cNvPr id="12" name="Picture 5"/>
          <p:cNvPicPr>
            <a:picLocks noChangeAspect="1" noChangeArrowheads="1"/>
          </p:cNvPicPr>
          <p:nvPr/>
        </p:nvPicPr>
        <p:blipFill>
          <a:blip r:embed="rId2" cstate="print"/>
          <a:srcRect/>
          <a:stretch>
            <a:fillRect/>
          </a:stretch>
        </p:blipFill>
        <p:spPr bwMode="auto">
          <a:xfrm>
            <a:off x="2483768" y="692696"/>
            <a:ext cx="401149" cy="406921"/>
          </a:xfrm>
          <a:prstGeom prst="rect">
            <a:avLst/>
          </a:prstGeom>
          <a:noFill/>
          <a:ln w="9525">
            <a:noFill/>
            <a:miter lim="800000"/>
            <a:headEnd/>
            <a:tailEnd/>
          </a:ln>
        </p:spPr>
      </p:pic>
      <p:sp>
        <p:nvSpPr>
          <p:cNvPr id="3" name="Symbol zastępczy zawartości 2"/>
          <p:cNvSpPr>
            <a:spLocks noGrp="1"/>
          </p:cNvSpPr>
          <p:nvPr>
            <p:ph idx="1"/>
          </p:nvPr>
        </p:nvSpPr>
        <p:spPr>
          <a:xfrm>
            <a:off x="0" y="1268760"/>
            <a:ext cx="4427984" cy="5981296"/>
          </a:xfrm>
        </p:spPr>
        <p:txBody>
          <a:bodyPr>
            <a:noAutofit/>
          </a:bodyPr>
          <a:lstStyle/>
          <a:p>
            <a:pPr>
              <a:buNone/>
            </a:pPr>
            <a:r>
              <a:rPr lang="pl-PL" sz="1800" dirty="0" smtClean="0"/>
              <a:t> </a:t>
            </a:r>
          </a:p>
          <a:p>
            <a:pPr>
              <a:buNone/>
            </a:pPr>
            <a:r>
              <a:rPr lang="pl-PL" sz="1400" dirty="0" smtClean="0"/>
              <a:t>1. Ile jesz posiłków:</a:t>
            </a:r>
          </a:p>
          <a:p>
            <a:pPr marL="452628" lvl="0" indent="-342900">
              <a:buClr>
                <a:schemeClr val="tx1"/>
              </a:buClr>
              <a:buAutoNum type="alphaLcParenR"/>
            </a:pPr>
            <a:r>
              <a:rPr lang="pl-PL" sz="1400" dirty="0" smtClean="0"/>
              <a:t>1</a:t>
            </a:r>
          </a:p>
          <a:p>
            <a:pPr marL="452628" lvl="0" indent="-342900">
              <a:buClr>
                <a:schemeClr val="tx1"/>
              </a:buClr>
              <a:buAutoNum type="alphaLcParenR"/>
            </a:pPr>
            <a:r>
              <a:rPr lang="pl-PL" sz="1400" dirty="0" smtClean="0"/>
              <a:t>2</a:t>
            </a:r>
          </a:p>
          <a:p>
            <a:pPr marL="452628" lvl="0" indent="-342900">
              <a:buClr>
                <a:schemeClr val="tx1"/>
              </a:buClr>
              <a:buFont typeface="+mj-lt"/>
              <a:buAutoNum type="alphaLcParenR"/>
            </a:pPr>
            <a:r>
              <a:rPr lang="pl-PL" sz="1400" dirty="0" smtClean="0"/>
              <a:t>3</a:t>
            </a:r>
          </a:p>
          <a:p>
            <a:pPr marL="452628" lvl="0" indent="-342900">
              <a:buClr>
                <a:schemeClr val="tx1"/>
              </a:buClr>
              <a:buFont typeface="+mj-lt"/>
              <a:buAutoNum type="alphaLcParenR"/>
            </a:pPr>
            <a:r>
              <a:rPr lang="pl-PL" sz="1400" dirty="0" smtClean="0"/>
              <a:t>4</a:t>
            </a:r>
          </a:p>
          <a:p>
            <a:pPr marL="452628" lvl="0" indent="-342900">
              <a:buClr>
                <a:srgbClr val="FF0000"/>
              </a:buClr>
              <a:buFont typeface="+mj-lt"/>
              <a:buAutoNum type="alphaLcParenR"/>
            </a:pPr>
            <a:r>
              <a:rPr lang="pl-PL" sz="1400" b="1" dirty="0" smtClean="0">
                <a:solidFill>
                  <a:srgbClr val="FF0000"/>
                </a:solidFill>
              </a:rPr>
              <a:t>5</a:t>
            </a:r>
          </a:p>
          <a:p>
            <a:pPr marL="452628" lvl="0" indent="-342900">
              <a:buFont typeface="+mj-lt"/>
              <a:buAutoNum type="alphaLcParenR"/>
            </a:pPr>
            <a:endParaRPr lang="pl-PL" sz="1400" dirty="0" smtClean="0"/>
          </a:p>
          <a:p>
            <a:pPr>
              <a:buNone/>
            </a:pPr>
            <a:r>
              <a:rPr lang="pl-PL" sz="1400" dirty="0" smtClean="0"/>
              <a:t> 2. Czy dojadasz między posiłkami?</a:t>
            </a:r>
          </a:p>
          <a:p>
            <a:pPr marL="452628" lvl="0" indent="-342900">
              <a:buClr>
                <a:schemeClr val="tx1"/>
              </a:buClr>
              <a:buFont typeface="+mj-lt"/>
              <a:buAutoNum type="alphaLcParenR"/>
            </a:pPr>
            <a:r>
              <a:rPr lang="pl-PL" sz="1400" dirty="0" smtClean="0"/>
              <a:t>Tak </a:t>
            </a:r>
          </a:p>
          <a:p>
            <a:pPr marL="452628" lvl="0" indent="-342900">
              <a:buClr>
                <a:srgbClr val="FF0000"/>
              </a:buClr>
              <a:buFont typeface="+mj-lt"/>
              <a:buAutoNum type="alphaLcParenR"/>
            </a:pPr>
            <a:r>
              <a:rPr lang="pl-PL" sz="1400" b="1" dirty="0" smtClean="0">
                <a:solidFill>
                  <a:srgbClr val="FF0000"/>
                </a:solidFill>
              </a:rPr>
              <a:t>Nie</a:t>
            </a:r>
          </a:p>
          <a:p>
            <a:pPr>
              <a:buNone/>
            </a:pPr>
            <a:endParaRPr lang="pl-PL" sz="1400" dirty="0" smtClean="0"/>
          </a:p>
          <a:p>
            <a:pPr>
              <a:buNone/>
            </a:pPr>
            <a:r>
              <a:rPr lang="pl-PL" sz="1400" dirty="0" smtClean="0"/>
              <a:t>3. O której godzinie jesz kolację?</a:t>
            </a:r>
          </a:p>
          <a:p>
            <a:pPr marL="452628" indent="-342900">
              <a:buClr>
                <a:srgbClr val="FF0000"/>
              </a:buClr>
              <a:buFont typeface="+mj-lt"/>
              <a:buAutoNum type="alphaLcParenR"/>
            </a:pPr>
            <a:r>
              <a:rPr lang="pl-PL" sz="1400" b="1" dirty="0" smtClean="0">
                <a:solidFill>
                  <a:srgbClr val="FF0000"/>
                </a:solidFill>
              </a:rPr>
              <a:t>19:00-18:00</a:t>
            </a:r>
          </a:p>
          <a:p>
            <a:pPr marL="452628" indent="-342900">
              <a:buClr>
                <a:schemeClr val="tx1"/>
              </a:buClr>
              <a:buFont typeface="+mj-lt"/>
              <a:buAutoNum type="alphaLcParenR"/>
            </a:pPr>
            <a:r>
              <a:rPr lang="pl-PL" sz="1400" dirty="0" smtClean="0"/>
              <a:t>20:00-21:00</a:t>
            </a:r>
          </a:p>
          <a:p>
            <a:pPr marL="452628" indent="-342900">
              <a:buClr>
                <a:schemeClr val="tx1"/>
              </a:buClr>
              <a:buFont typeface="+mj-lt"/>
              <a:buAutoNum type="alphaLcParenR"/>
            </a:pPr>
            <a:r>
              <a:rPr lang="pl-PL" sz="1400" dirty="0" smtClean="0"/>
              <a:t>Później niż wyżej wymienione</a:t>
            </a:r>
          </a:p>
          <a:p>
            <a:pPr marL="452628" indent="-342900">
              <a:buClr>
                <a:schemeClr val="tx1"/>
              </a:buClr>
              <a:buFont typeface="+mj-lt"/>
              <a:buAutoNum type="alphaLcParenR"/>
            </a:pPr>
            <a:r>
              <a:rPr lang="pl-PL" sz="1400" dirty="0" smtClean="0"/>
              <a:t>Wcale</a:t>
            </a:r>
          </a:p>
          <a:p>
            <a:pPr>
              <a:buNone/>
            </a:pPr>
            <a:r>
              <a:rPr lang="pl-PL" sz="1400" dirty="0" smtClean="0"/>
              <a:t> </a:t>
            </a:r>
          </a:p>
          <a:p>
            <a:pPr>
              <a:buNone/>
            </a:pPr>
            <a:r>
              <a:rPr lang="pl-PL" sz="1400" dirty="0" smtClean="0"/>
              <a:t> </a:t>
            </a:r>
          </a:p>
          <a:p>
            <a:endParaRPr lang="pl-PL" sz="1400" dirty="0"/>
          </a:p>
        </p:txBody>
      </p:sp>
      <p:sp>
        <p:nvSpPr>
          <p:cNvPr id="13" name="pole tekstowe 12"/>
          <p:cNvSpPr txBox="1"/>
          <p:nvPr/>
        </p:nvSpPr>
        <p:spPr>
          <a:xfrm>
            <a:off x="2555776" y="692696"/>
            <a:ext cx="4176464" cy="307777"/>
          </a:xfrm>
          <a:prstGeom prst="rect">
            <a:avLst/>
          </a:prstGeom>
          <a:noFill/>
        </p:spPr>
        <p:txBody>
          <a:bodyPr wrap="square" rtlCol="0">
            <a:spAutoFit/>
          </a:bodyPr>
          <a:lstStyle/>
          <a:p>
            <a:pPr marL="342900" indent="-342900">
              <a:buAutoNum type="alphaLcParenR"/>
            </a:pPr>
            <a:r>
              <a:rPr lang="pl-PL" sz="1400" dirty="0" smtClean="0"/>
              <a:t>najczęstsza odpowiedź wśród ankietowanych</a:t>
            </a:r>
          </a:p>
        </p:txBody>
      </p:sp>
      <p:sp>
        <p:nvSpPr>
          <p:cNvPr id="14" name="pole tekstowe 13"/>
          <p:cNvSpPr txBox="1"/>
          <p:nvPr/>
        </p:nvSpPr>
        <p:spPr>
          <a:xfrm>
            <a:off x="2555776" y="980728"/>
            <a:ext cx="6336704" cy="307777"/>
          </a:xfrm>
          <a:prstGeom prst="rect">
            <a:avLst/>
          </a:prstGeom>
          <a:noFill/>
        </p:spPr>
        <p:txBody>
          <a:bodyPr wrap="square" rtlCol="0">
            <a:spAutoFit/>
          </a:bodyPr>
          <a:lstStyle/>
          <a:p>
            <a:r>
              <a:rPr lang="pl-PL" sz="1400" b="1" dirty="0" smtClean="0">
                <a:solidFill>
                  <a:srgbClr val="FF0000"/>
                </a:solidFill>
              </a:rPr>
              <a:t>b) odpowiedź, którą zaznaczyłaby dobrze odżywiająca się osoba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2" cstate="print"/>
          <a:srcRect/>
          <a:stretch>
            <a:fillRect/>
          </a:stretch>
        </p:blipFill>
        <p:spPr bwMode="auto">
          <a:xfrm>
            <a:off x="2915816" y="620688"/>
            <a:ext cx="401149" cy="406921"/>
          </a:xfrm>
          <a:prstGeom prst="rect">
            <a:avLst/>
          </a:prstGeom>
          <a:noFill/>
          <a:ln w="9525">
            <a:noFill/>
            <a:miter lim="800000"/>
            <a:headEnd/>
            <a:tailEnd/>
          </a:ln>
        </p:spPr>
      </p:pic>
      <p:sp>
        <p:nvSpPr>
          <p:cNvPr id="2" name="Tytuł 1"/>
          <p:cNvSpPr>
            <a:spLocks noGrp="1"/>
          </p:cNvSpPr>
          <p:nvPr>
            <p:ph type="title"/>
          </p:nvPr>
        </p:nvSpPr>
        <p:spPr>
          <a:xfrm>
            <a:off x="179512" y="260648"/>
            <a:ext cx="2592288" cy="1066800"/>
          </a:xfrm>
        </p:spPr>
        <p:txBody>
          <a:bodyPr/>
          <a:lstStyle/>
          <a:p>
            <a:r>
              <a:rPr lang="pl-PL" b="1" dirty="0" smtClean="0">
                <a:solidFill>
                  <a:srgbClr val="002060"/>
                </a:solidFill>
                <a:latin typeface="Garamond" pitchFamily="18" charset="0"/>
              </a:rPr>
              <a:t>Mężczyźni</a:t>
            </a:r>
            <a:endParaRPr lang="pl-PL" b="1" dirty="0">
              <a:solidFill>
                <a:srgbClr val="002060"/>
              </a:solidFill>
              <a:latin typeface="Garamond"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323528" y="2636912"/>
            <a:ext cx="401149" cy="406921"/>
          </a:xfrm>
          <a:prstGeom prst="rect">
            <a:avLst/>
          </a:prstGeom>
          <a:noFill/>
          <a:ln w="9525">
            <a:noFill/>
            <a:miter lim="800000"/>
            <a:headEnd/>
            <a:tailEnd/>
          </a:ln>
        </p:spPr>
      </p:pic>
      <p:pic>
        <p:nvPicPr>
          <p:cNvPr id="6" name="Picture 4"/>
          <p:cNvPicPr>
            <a:picLocks noChangeAspect="1" noChangeArrowheads="1"/>
          </p:cNvPicPr>
          <p:nvPr/>
        </p:nvPicPr>
        <p:blipFill>
          <a:blip r:embed="rId2" cstate="print"/>
          <a:srcRect/>
          <a:stretch>
            <a:fillRect/>
          </a:stretch>
        </p:blipFill>
        <p:spPr bwMode="auto">
          <a:xfrm>
            <a:off x="323528" y="3501008"/>
            <a:ext cx="401149" cy="406921"/>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a:stretch>
            <a:fillRect/>
          </a:stretch>
        </p:blipFill>
        <p:spPr bwMode="auto">
          <a:xfrm>
            <a:off x="323528" y="4653136"/>
            <a:ext cx="401149" cy="406921"/>
          </a:xfrm>
          <a:prstGeom prst="rect">
            <a:avLst/>
          </a:prstGeom>
          <a:noFill/>
          <a:ln w="9525">
            <a:noFill/>
            <a:miter lim="800000"/>
            <a:headEnd/>
            <a:tailEnd/>
          </a:ln>
        </p:spPr>
      </p:pic>
      <p:pic>
        <p:nvPicPr>
          <p:cNvPr id="8" name="Picture 4"/>
          <p:cNvPicPr>
            <a:picLocks noChangeAspect="1" noChangeArrowheads="1"/>
          </p:cNvPicPr>
          <p:nvPr/>
        </p:nvPicPr>
        <p:blipFill>
          <a:blip r:embed="rId2" cstate="print"/>
          <a:srcRect/>
          <a:stretch>
            <a:fillRect/>
          </a:stretch>
        </p:blipFill>
        <p:spPr bwMode="auto">
          <a:xfrm>
            <a:off x="4932040" y="2564904"/>
            <a:ext cx="401149" cy="406921"/>
          </a:xfrm>
          <a:prstGeom prst="rect">
            <a:avLst/>
          </a:prstGeom>
          <a:noFill/>
          <a:ln w="9525">
            <a:noFill/>
            <a:miter lim="800000"/>
            <a:headEnd/>
            <a:tailEnd/>
          </a:ln>
        </p:spPr>
      </p:pic>
      <p:pic>
        <p:nvPicPr>
          <p:cNvPr id="9" name="Picture 4"/>
          <p:cNvPicPr>
            <a:picLocks noChangeAspect="1" noChangeArrowheads="1"/>
          </p:cNvPicPr>
          <p:nvPr/>
        </p:nvPicPr>
        <p:blipFill>
          <a:blip r:embed="rId2" cstate="print"/>
          <a:srcRect/>
          <a:stretch>
            <a:fillRect/>
          </a:stretch>
        </p:blipFill>
        <p:spPr bwMode="auto">
          <a:xfrm>
            <a:off x="4932040" y="3429000"/>
            <a:ext cx="401149" cy="406921"/>
          </a:xfrm>
          <a:prstGeom prst="rect">
            <a:avLst/>
          </a:prstGeom>
          <a:noFill/>
          <a:ln w="9525">
            <a:noFill/>
            <a:miter lim="800000"/>
            <a:headEnd/>
            <a:tailEnd/>
          </a:ln>
        </p:spPr>
      </p:pic>
      <p:pic>
        <p:nvPicPr>
          <p:cNvPr id="10" name="Picture 4"/>
          <p:cNvPicPr>
            <a:picLocks noChangeAspect="1" noChangeArrowheads="1"/>
          </p:cNvPicPr>
          <p:nvPr/>
        </p:nvPicPr>
        <p:blipFill>
          <a:blip r:embed="rId2" cstate="print"/>
          <a:srcRect/>
          <a:stretch>
            <a:fillRect/>
          </a:stretch>
        </p:blipFill>
        <p:spPr bwMode="auto">
          <a:xfrm>
            <a:off x="4932040" y="4509120"/>
            <a:ext cx="401149" cy="406921"/>
          </a:xfrm>
          <a:prstGeom prst="rect">
            <a:avLst/>
          </a:prstGeom>
          <a:noFill/>
          <a:ln w="9525">
            <a:noFill/>
            <a:miter lim="800000"/>
            <a:headEnd/>
            <a:tailEnd/>
          </a:ln>
        </p:spPr>
      </p:pic>
      <p:pic>
        <p:nvPicPr>
          <p:cNvPr id="11" name="Picture 4"/>
          <p:cNvPicPr>
            <a:picLocks noChangeAspect="1" noChangeArrowheads="1"/>
          </p:cNvPicPr>
          <p:nvPr/>
        </p:nvPicPr>
        <p:blipFill>
          <a:blip r:embed="rId2" cstate="print"/>
          <a:srcRect/>
          <a:stretch>
            <a:fillRect/>
          </a:stretch>
        </p:blipFill>
        <p:spPr bwMode="auto">
          <a:xfrm>
            <a:off x="4932040" y="5589240"/>
            <a:ext cx="401149" cy="406921"/>
          </a:xfrm>
          <a:prstGeom prst="rect">
            <a:avLst/>
          </a:prstGeom>
          <a:noFill/>
          <a:ln w="9525">
            <a:noFill/>
            <a:miter lim="800000"/>
            <a:headEnd/>
            <a:tailEnd/>
          </a:ln>
        </p:spPr>
      </p:pic>
      <p:sp>
        <p:nvSpPr>
          <p:cNvPr id="12" name="Mnożenie 11"/>
          <p:cNvSpPr/>
          <p:nvPr/>
        </p:nvSpPr>
        <p:spPr>
          <a:xfrm>
            <a:off x="6804248" y="5589240"/>
            <a:ext cx="272583" cy="396239"/>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2987824" y="620689"/>
            <a:ext cx="6156176" cy="584775"/>
          </a:xfrm>
          <a:prstGeom prst="rect">
            <a:avLst/>
          </a:prstGeom>
          <a:noFill/>
        </p:spPr>
        <p:txBody>
          <a:bodyPr wrap="square" rtlCol="0">
            <a:spAutoFit/>
          </a:bodyPr>
          <a:lstStyle/>
          <a:p>
            <a:r>
              <a:rPr lang="pl-PL" sz="1400" dirty="0" smtClean="0"/>
              <a:t>a) najczęstsza odpowiedź wśród ankietowanych</a:t>
            </a:r>
          </a:p>
          <a:p>
            <a:endParaRPr lang="pl-PL" dirty="0"/>
          </a:p>
        </p:txBody>
      </p:sp>
      <p:sp>
        <p:nvSpPr>
          <p:cNvPr id="15" name="Prostokąt 14"/>
          <p:cNvSpPr/>
          <p:nvPr/>
        </p:nvSpPr>
        <p:spPr>
          <a:xfrm>
            <a:off x="2987824" y="908720"/>
            <a:ext cx="6156176" cy="307777"/>
          </a:xfrm>
          <a:prstGeom prst="rect">
            <a:avLst/>
          </a:prstGeom>
        </p:spPr>
        <p:txBody>
          <a:bodyPr wrap="square">
            <a:spAutoFit/>
          </a:bodyPr>
          <a:lstStyle/>
          <a:p>
            <a:r>
              <a:rPr lang="pl-PL" sz="1400" b="1" dirty="0" smtClean="0">
                <a:solidFill>
                  <a:srgbClr val="FF0000"/>
                </a:solidFill>
              </a:rPr>
              <a:t>b) odpowiedź, którą zaznaczyłaby dobrze odżywiająca się osoba</a:t>
            </a:r>
          </a:p>
        </p:txBody>
      </p:sp>
      <p:sp>
        <p:nvSpPr>
          <p:cNvPr id="3" name="Symbol zastępczy zawartości 2"/>
          <p:cNvSpPr>
            <a:spLocks noGrp="1"/>
          </p:cNvSpPr>
          <p:nvPr>
            <p:ph idx="1"/>
          </p:nvPr>
        </p:nvSpPr>
        <p:spPr>
          <a:xfrm>
            <a:off x="251520" y="1844824"/>
            <a:ext cx="3538736" cy="4325112"/>
          </a:xfrm>
        </p:spPr>
        <p:txBody>
          <a:bodyPr>
            <a:normAutofit fontScale="55000" lnSpcReduction="20000"/>
          </a:bodyPr>
          <a:lstStyle/>
          <a:p>
            <a:pPr>
              <a:buNone/>
            </a:pPr>
            <a:r>
              <a:rPr lang="pl-PL" dirty="0" smtClean="0"/>
              <a:t>1. Ile jesz posiłków:</a:t>
            </a:r>
          </a:p>
          <a:p>
            <a:pPr marL="452628" lvl="0" indent="-342900">
              <a:buClr>
                <a:schemeClr val="tx1"/>
              </a:buClr>
              <a:buAutoNum type="alphaLcParenR"/>
            </a:pPr>
            <a:r>
              <a:rPr lang="pl-PL" dirty="0" smtClean="0"/>
              <a:t>1</a:t>
            </a:r>
          </a:p>
          <a:p>
            <a:pPr marL="452628" lvl="0" indent="-342900">
              <a:buClr>
                <a:schemeClr val="tx1"/>
              </a:buClr>
              <a:buAutoNum type="alphaLcParenR"/>
            </a:pPr>
            <a:r>
              <a:rPr lang="pl-PL" dirty="0" smtClean="0"/>
              <a:t>2</a:t>
            </a:r>
          </a:p>
          <a:p>
            <a:pPr marL="452628" lvl="0" indent="-342900">
              <a:buClr>
                <a:schemeClr val="tx1"/>
              </a:buClr>
              <a:buFont typeface="+mj-lt"/>
              <a:buAutoNum type="alphaLcParenR"/>
            </a:pPr>
            <a:r>
              <a:rPr lang="pl-PL" dirty="0" smtClean="0"/>
              <a:t>3</a:t>
            </a:r>
          </a:p>
          <a:p>
            <a:pPr marL="452628" lvl="0" indent="-342900">
              <a:buClr>
                <a:schemeClr val="tx1"/>
              </a:buClr>
              <a:buFont typeface="+mj-lt"/>
              <a:buAutoNum type="alphaLcParenR"/>
            </a:pPr>
            <a:r>
              <a:rPr lang="pl-PL" dirty="0" smtClean="0"/>
              <a:t>4</a:t>
            </a:r>
          </a:p>
          <a:p>
            <a:pPr marL="452628" lvl="0" indent="-342900">
              <a:buClr>
                <a:srgbClr val="FF0000"/>
              </a:buClr>
              <a:buFont typeface="+mj-lt"/>
              <a:buAutoNum type="alphaLcParenR"/>
            </a:pPr>
            <a:r>
              <a:rPr lang="pl-PL" b="1" dirty="0" smtClean="0">
                <a:solidFill>
                  <a:srgbClr val="FF0000"/>
                </a:solidFill>
              </a:rPr>
              <a:t>5</a:t>
            </a:r>
          </a:p>
          <a:p>
            <a:pPr>
              <a:buNone/>
            </a:pPr>
            <a:r>
              <a:rPr lang="pl-PL" b="1" dirty="0" smtClean="0">
                <a:solidFill>
                  <a:srgbClr val="FF0000"/>
                </a:solidFill>
              </a:rPr>
              <a:t> </a:t>
            </a:r>
          </a:p>
          <a:p>
            <a:pPr>
              <a:buNone/>
            </a:pPr>
            <a:r>
              <a:rPr lang="pl-PL" dirty="0" smtClean="0"/>
              <a:t>2. Czy dojadasz między posiłkami?</a:t>
            </a:r>
          </a:p>
          <a:p>
            <a:pPr marL="452628" lvl="0" indent="-342900">
              <a:buClr>
                <a:schemeClr val="tx1"/>
              </a:buClr>
              <a:buFont typeface="+mj-lt"/>
              <a:buAutoNum type="alphaLcParenR"/>
            </a:pPr>
            <a:r>
              <a:rPr lang="pl-PL" dirty="0" smtClean="0"/>
              <a:t>Tak </a:t>
            </a:r>
          </a:p>
          <a:p>
            <a:pPr marL="452628" lvl="0" indent="-342900">
              <a:buClr>
                <a:srgbClr val="FF0000"/>
              </a:buClr>
              <a:buFont typeface="+mj-lt"/>
              <a:buAutoNum type="alphaLcParenR"/>
            </a:pPr>
            <a:r>
              <a:rPr lang="pl-PL" b="1" dirty="0" smtClean="0">
                <a:solidFill>
                  <a:srgbClr val="FF0000"/>
                </a:solidFill>
              </a:rPr>
              <a:t>Nie</a:t>
            </a:r>
          </a:p>
          <a:p>
            <a:pPr>
              <a:buNone/>
            </a:pPr>
            <a:endParaRPr lang="pl-PL" dirty="0" smtClean="0"/>
          </a:p>
          <a:p>
            <a:pPr>
              <a:buNone/>
            </a:pPr>
            <a:r>
              <a:rPr lang="pl-PL" dirty="0" smtClean="0"/>
              <a:t>3. O której godzinie jesz kolację?</a:t>
            </a:r>
          </a:p>
          <a:p>
            <a:pPr marL="452628" indent="-342900">
              <a:buClr>
                <a:srgbClr val="FF0000"/>
              </a:buClr>
              <a:buFont typeface="+mj-lt"/>
              <a:buAutoNum type="alphaLcParenR"/>
            </a:pPr>
            <a:r>
              <a:rPr lang="pl-PL" b="1" dirty="0" smtClean="0">
                <a:solidFill>
                  <a:srgbClr val="FF0000"/>
                </a:solidFill>
              </a:rPr>
              <a:t>19:00-18:00</a:t>
            </a:r>
          </a:p>
          <a:p>
            <a:pPr marL="452628" indent="-342900">
              <a:buClr>
                <a:schemeClr val="tx1"/>
              </a:buClr>
              <a:buFont typeface="+mj-lt"/>
              <a:buAutoNum type="alphaLcParenR"/>
            </a:pPr>
            <a:r>
              <a:rPr lang="pl-PL" dirty="0" smtClean="0"/>
              <a:t>20:00-21:00</a:t>
            </a:r>
          </a:p>
          <a:p>
            <a:pPr marL="452628" indent="-342900">
              <a:buClr>
                <a:schemeClr val="tx1"/>
              </a:buClr>
              <a:buFont typeface="+mj-lt"/>
              <a:buAutoNum type="alphaLcParenR"/>
            </a:pPr>
            <a:r>
              <a:rPr lang="pl-PL" dirty="0" smtClean="0"/>
              <a:t>Później niż wyżej wymienione</a:t>
            </a:r>
          </a:p>
          <a:p>
            <a:pPr marL="452628" indent="-342900">
              <a:buClr>
                <a:schemeClr val="tx1"/>
              </a:buClr>
              <a:buFont typeface="+mj-lt"/>
              <a:buAutoNum type="alphaLcParenR"/>
            </a:pPr>
            <a:r>
              <a:rPr lang="pl-PL" dirty="0" smtClean="0"/>
              <a:t>Wcale</a:t>
            </a:r>
          </a:p>
          <a:p>
            <a:pPr>
              <a:buNone/>
            </a:pPr>
            <a:r>
              <a:rPr lang="pl-PL" dirty="0" smtClean="0"/>
              <a:t> </a:t>
            </a:r>
          </a:p>
          <a:p>
            <a:endParaRPr lang="pl-PL" dirty="0"/>
          </a:p>
        </p:txBody>
      </p:sp>
      <p:sp>
        <p:nvSpPr>
          <p:cNvPr id="17" name="Mnożenie 16"/>
          <p:cNvSpPr/>
          <p:nvPr/>
        </p:nvSpPr>
        <p:spPr>
          <a:xfrm>
            <a:off x="3059832" y="1196752"/>
            <a:ext cx="272583" cy="396239"/>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3347864" y="1196752"/>
            <a:ext cx="4176464" cy="523220"/>
          </a:xfrm>
          <a:prstGeom prst="rect">
            <a:avLst/>
          </a:prstGeom>
          <a:noFill/>
        </p:spPr>
        <p:txBody>
          <a:bodyPr wrap="square" rtlCol="0">
            <a:spAutoFit/>
          </a:bodyPr>
          <a:lstStyle/>
          <a:p>
            <a:r>
              <a:rPr lang="pl-PL" sz="1400" dirty="0" smtClean="0"/>
              <a:t>Zła odpowiedź, w sytuacji, kiedy wszystkie inne są poprawne </a:t>
            </a:r>
            <a:endParaRPr lang="pl-PL" sz="1400" dirty="0"/>
          </a:p>
        </p:txBody>
      </p:sp>
      <p:sp>
        <p:nvSpPr>
          <p:cNvPr id="4" name="pole tekstowe 3"/>
          <p:cNvSpPr txBox="1"/>
          <p:nvPr/>
        </p:nvSpPr>
        <p:spPr>
          <a:xfrm>
            <a:off x="4860032" y="1772816"/>
            <a:ext cx="3816424" cy="4616648"/>
          </a:xfrm>
          <a:prstGeom prst="rect">
            <a:avLst/>
          </a:prstGeom>
          <a:noFill/>
        </p:spPr>
        <p:txBody>
          <a:bodyPr wrap="square" rtlCol="0">
            <a:spAutoFit/>
          </a:bodyPr>
          <a:lstStyle/>
          <a:p>
            <a:pPr>
              <a:buNone/>
            </a:pPr>
            <a:r>
              <a:rPr lang="pl-PL" sz="1400" dirty="0" smtClean="0"/>
              <a:t>4. Ile litrów pokarmów płynnych (w tym napojów) przyjmujesz dziennie?</a:t>
            </a:r>
          </a:p>
          <a:p>
            <a:pPr marL="452628" lvl="0" indent="-342900">
              <a:buFont typeface="+mj-lt"/>
              <a:buAutoNum type="alphaLcParenR"/>
            </a:pPr>
            <a:r>
              <a:rPr lang="pl-PL" sz="1400" dirty="0" smtClean="0"/>
              <a:t>Mniej niż 0,5 l</a:t>
            </a:r>
          </a:p>
          <a:p>
            <a:pPr marL="452628" lvl="0" indent="-342900">
              <a:buFont typeface="+mj-lt"/>
              <a:buAutoNum type="alphaLcParenR"/>
            </a:pPr>
            <a:r>
              <a:rPr lang="pl-PL" sz="1400" dirty="0" smtClean="0"/>
              <a:t>Ok. 1l</a:t>
            </a:r>
          </a:p>
          <a:p>
            <a:pPr marL="452628" lvl="0" indent="-342900">
              <a:buFont typeface="+mj-lt"/>
              <a:buAutoNum type="alphaLcParenR"/>
            </a:pPr>
            <a:r>
              <a:rPr lang="pl-PL" sz="1400" b="1" dirty="0" smtClean="0">
                <a:solidFill>
                  <a:srgbClr val="FF0000"/>
                </a:solidFill>
              </a:rPr>
              <a:t>1,5-2,0l</a:t>
            </a:r>
          </a:p>
          <a:p>
            <a:pPr>
              <a:buNone/>
            </a:pPr>
            <a:r>
              <a:rPr lang="pl-PL" sz="1400" dirty="0" smtClean="0"/>
              <a:t> </a:t>
            </a:r>
          </a:p>
          <a:p>
            <a:pPr>
              <a:buNone/>
            </a:pPr>
            <a:r>
              <a:rPr lang="pl-PL" sz="1400" dirty="0" smtClean="0"/>
              <a:t> 5. Jaka jest twoja dieta?</a:t>
            </a:r>
          </a:p>
          <a:p>
            <a:pPr marL="452628" lvl="0" indent="-342900">
              <a:buFont typeface="+mj-lt"/>
              <a:buAutoNum type="alphaLcParenR"/>
            </a:pPr>
            <a:r>
              <a:rPr lang="pl-PL" sz="1400" dirty="0" smtClean="0"/>
              <a:t>Monotonna</a:t>
            </a:r>
          </a:p>
          <a:p>
            <a:pPr marL="452628" lvl="0" indent="-342900">
              <a:buFont typeface="+mj-lt"/>
              <a:buAutoNum type="alphaLcParenR"/>
            </a:pPr>
            <a:r>
              <a:rPr lang="pl-PL" sz="1400" b="1" dirty="0" smtClean="0">
                <a:solidFill>
                  <a:srgbClr val="FF0000"/>
                </a:solidFill>
              </a:rPr>
              <a:t>Urozmaicona</a:t>
            </a:r>
          </a:p>
          <a:p>
            <a:pPr>
              <a:buNone/>
            </a:pPr>
            <a:r>
              <a:rPr lang="pl-PL" sz="1400" dirty="0" smtClean="0"/>
              <a:t> </a:t>
            </a:r>
          </a:p>
          <a:p>
            <a:pPr>
              <a:buNone/>
            </a:pPr>
            <a:r>
              <a:rPr lang="pl-PL" sz="1400" dirty="0" smtClean="0"/>
              <a:t>6. Ile godzin śpisz dziennie (od poniedziałku do piątku)?</a:t>
            </a:r>
          </a:p>
          <a:p>
            <a:pPr marL="452628" lvl="0" indent="-342900">
              <a:buFont typeface="+mj-lt"/>
              <a:buAutoNum type="alphaLcParenR"/>
            </a:pPr>
            <a:r>
              <a:rPr lang="pl-PL" sz="1400" dirty="0" smtClean="0"/>
              <a:t>5-6</a:t>
            </a:r>
          </a:p>
          <a:p>
            <a:pPr marL="452628" lvl="0" indent="-342900">
              <a:buFont typeface="+mj-lt"/>
              <a:buAutoNum type="alphaLcParenR"/>
            </a:pPr>
            <a:r>
              <a:rPr lang="pl-PL" sz="1400" dirty="0" smtClean="0"/>
              <a:t>7</a:t>
            </a:r>
          </a:p>
          <a:p>
            <a:pPr marL="452628" lvl="0" indent="-342900">
              <a:buFont typeface="+mj-lt"/>
              <a:buAutoNum type="alphaLcParenR"/>
            </a:pPr>
            <a:r>
              <a:rPr lang="pl-PL" sz="1400" b="1" dirty="0" smtClean="0">
                <a:solidFill>
                  <a:srgbClr val="FF0000"/>
                </a:solidFill>
              </a:rPr>
              <a:t>8 i więcej</a:t>
            </a:r>
          </a:p>
          <a:p>
            <a:pPr>
              <a:buNone/>
            </a:pPr>
            <a:r>
              <a:rPr lang="pl-PL" sz="1400" dirty="0" smtClean="0"/>
              <a:t> </a:t>
            </a:r>
          </a:p>
          <a:p>
            <a:pPr>
              <a:buNone/>
            </a:pPr>
            <a:r>
              <a:rPr lang="pl-PL" sz="1400" dirty="0" smtClean="0"/>
              <a:t>7. Jak spędzasz czas wolny?</a:t>
            </a:r>
          </a:p>
          <a:p>
            <a:pPr marL="452628" lvl="0" indent="-342900">
              <a:buFont typeface="+mj-lt"/>
              <a:buAutoNum type="alphaLcParenR"/>
            </a:pPr>
            <a:r>
              <a:rPr lang="pl-PL" sz="1400" dirty="0" smtClean="0"/>
              <a:t>Czytasz</a:t>
            </a:r>
          </a:p>
          <a:p>
            <a:pPr marL="452628" lvl="0" indent="-342900">
              <a:buFont typeface="+mj-lt"/>
              <a:buAutoNum type="alphaLcParenR"/>
            </a:pPr>
            <a:r>
              <a:rPr lang="pl-PL" sz="1400" dirty="0" smtClean="0"/>
              <a:t>Przy komputerze</a:t>
            </a:r>
          </a:p>
          <a:p>
            <a:pPr marL="452628" lvl="0" indent="-342900">
              <a:buFont typeface="+mj-lt"/>
              <a:buAutoNum type="alphaLcParenR"/>
            </a:pPr>
            <a:r>
              <a:rPr lang="pl-PL" sz="1400" dirty="0" smtClean="0"/>
              <a:t>Uprawiasz sport</a:t>
            </a:r>
          </a:p>
          <a:p>
            <a:pPr marL="452628" lvl="0" indent="-342900">
              <a:buFont typeface="+mj-lt"/>
              <a:buAutoNum type="alphaLcParenR"/>
            </a:pPr>
            <a:r>
              <a:rPr lang="pl-PL" sz="1400" dirty="0" smtClean="0"/>
              <a:t>Inne</a:t>
            </a:r>
            <a:endParaRPr lang="pl-PL"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066800"/>
          </a:xfrm>
        </p:spPr>
        <p:txBody>
          <a:bodyPr/>
          <a:lstStyle/>
          <a:p>
            <a:r>
              <a:rPr lang="pl-PL" dirty="0" smtClean="0">
                <a:latin typeface="Garamond" pitchFamily="18" charset="0"/>
              </a:rPr>
              <a:t>Co wpływa na dobre samopoczucie?</a:t>
            </a:r>
            <a:endParaRPr lang="pl-PL" dirty="0"/>
          </a:p>
        </p:txBody>
      </p:sp>
      <p:sp>
        <p:nvSpPr>
          <p:cNvPr id="3" name="Symbol zastępczy zawartości 2"/>
          <p:cNvSpPr>
            <a:spLocks noGrp="1"/>
          </p:cNvSpPr>
          <p:nvPr>
            <p:ph sz="half" idx="1"/>
          </p:nvPr>
        </p:nvSpPr>
        <p:spPr>
          <a:xfrm>
            <a:off x="179512" y="2996952"/>
            <a:ext cx="4254624" cy="3706427"/>
          </a:xfrm>
        </p:spPr>
        <p:txBody>
          <a:bodyPr>
            <a:normAutofit fontScale="62500" lnSpcReduction="20000"/>
          </a:bodyPr>
          <a:lstStyle/>
          <a:p>
            <a:pPr>
              <a:spcBef>
                <a:spcPts val="500"/>
              </a:spcBef>
              <a:spcAft>
                <a:spcPts val="500"/>
              </a:spcAft>
              <a:buNone/>
            </a:pPr>
            <a:r>
              <a:rPr lang="pl-PL" b="1" dirty="0" smtClean="0">
                <a:latin typeface="Calibri"/>
                <a:ea typeface="Times New Roman"/>
                <a:cs typeface="Arial"/>
              </a:rPr>
              <a:t>	</a:t>
            </a:r>
            <a:r>
              <a:rPr lang="pl-PL" sz="2600" b="1" dirty="0" smtClean="0">
                <a:latin typeface="Garamond" pitchFamily="18" charset="0"/>
                <a:ea typeface="Times New Roman"/>
                <a:cs typeface="Arial"/>
              </a:rPr>
              <a:t>Dlaczego jeszcze warto sięgać po </a:t>
            </a:r>
            <a:r>
              <a:rPr lang="pl-PL" sz="2600" b="1" dirty="0" err="1" smtClean="0">
                <a:latin typeface="Garamond" pitchFamily="18" charset="0"/>
                <a:ea typeface="Times New Roman"/>
                <a:cs typeface="Arial"/>
              </a:rPr>
              <a:t>wielonienasycone</a:t>
            </a:r>
            <a:r>
              <a:rPr lang="pl-PL" sz="2600" b="1" dirty="0" smtClean="0">
                <a:latin typeface="Garamond" pitchFamily="18" charset="0"/>
                <a:ea typeface="Times New Roman"/>
                <a:cs typeface="Arial"/>
              </a:rPr>
              <a:t> kwasy omega-3:</a:t>
            </a:r>
            <a:endParaRPr lang="pl-PL" sz="2600" b="1"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poprawiają pamięć,</a:t>
            </a:r>
            <a:endParaRPr lang="pl-PL" sz="2600"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redukują szkodliwy wpływ stresu,</a:t>
            </a:r>
            <a:endParaRPr lang="pl-PL" sz="2600"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chronią przed udarem,</a:t>
            </a:r>
            <a:endParaRPr lang="pl-PL" sz="2600"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zmniejszają ryzyko raka jelita grubego oraz utraty wzroku,</a:t>
            </a:r>
            <a:endParaRPr lang="pl-PL" sz="2600"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chronią przed chorobą wrzodową żołądka i dwunastnicy,</a:t>
            </a:r>
            <a:endParaRPr lang="pl-PL" sz="2600"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redukują dolegliwości dróg oddechowych,</a:t>
            </a:r>
            <a:endParaRPr lang="pl-PL" sz="2600" dirty="0" smtClean="0">
              <a:latin typeface="Garamond" pitchFamily="18" charset="0"/>
              <a:ea typeface="Times New Roman"/>
            </a:endParaRPr>
          </a:p>
          <a:p>
            <a:pPr>
              <a:spcBef>
                <a:spcPts val="500"/>
              </a:spcBef>
              <a:spcAft>
                <a:spcPts val="500"/>
              </a:spcAft>
            </a:pPr>
            <a:r>
              <a:rPr lang="pl-PL" sz="2600" dirty="0" smtClean="0">
                <a:latin typeface="Garamond" pitchFamily="18" charset="0"/>
                <a:ea typeface="Times New Roman"/>
                <a:cs typeface="Arial"/>
              </a:rPr>
              <a:t>- (uwaga!) ujędrniają skórę i wygładzają zmarszczki.</a:t>
            </a:r>
            <a:endParaRPr lang="pl-PL" sz="2600" dirty="0" smtClean="0">
              <a:latin typeface="Garamond" pitchFamily="18" charset="0"/>
              <a:ea typeface="Times New Roman"/>
            </a:endParaRPr>
          </a:p>
          <a:p>
            <a:endParaRPr lang="pl-PL" dirty="0">
              <a:latin typeface="Garamond" pitchFamily="18" charset="0"/>
            </a:endParaRPr>
          </a:p>
        </p:txBody>
      </p:sp>
      <p:sp>
        <p:nvSpPr>
          <p:cNvPr id="4" name="Symbol zastępczy zawartości 3"/>
          <p:cNvSpPr>
            <a:spLocks noGrp="1"/>
          </p:cNvSpPr>
          <p:nvPr>
            <p:ph sz="half" idx="2"/>
          </p:nvPr>
        </p:nvSpPr>
        <p:spPr>
          <a:xfrm>
            <a:off x="4644008" y="2996952"/>
            <a:ext cx="4038600" cy="3490403"/>
          </a:xfrm>
        </p:spPr>
        <p:txBody>
          <a:bodyPr>
            <a:normAutofit fontScale="62500" lnSpcReduction="20000"/>
          </a:bodyPr>
          <a:lstStyle/>
          <a:p>
            <a:pPr>
              <a:lnSpc>
                <a:spcPct val="120000"/>
              </a:lnSpc>
              <a:spcBef>
                <a:spcPts val="500"/>
              </a:spcBef>
              <a:spcAft>
                <a:spcPts val="500"/>
              </a:spcAft>
              <a:buNone/>
            </a:pPr>
            <a:r>
              <a:rPr lang="pl-PL" b="1" dirty="0" smtClean="0">
                <a:latin typeface="Garamond" pitchFamily="18" charset="0"/>
                <a:ea typeface="Times New Roman"/>
                <a:cs typeface="Arial"/>
              </a:rPr>
              <a:t>	</a:t>
            </a:r>
            <a:r>
              <a:rPr lang="pl-PL" sz="2600" b="1" dirty="0" smtClean="0">
                <a:latin typeface="Garamond" pitchFamily="18" charset="0"/>
                <a:ea typeface="Times New Roman"/>
                <a:cs typeface="Arial"/>
              </a:rPr>
              <a:t>Gdzie szukać omega-3? Oto kilka najbogatszych źródeł dobroczynnych kwasów:</a:t>
            </a:r>
            <a:endParaRPr lang="pl-PL" sz="2600" dirty="0" smtClean="0">
              <a:latin typeface="Garamond" pitchFamily="18" charset="0"/>
              <a:ea typeface="Times New Roman"/>
            </a:endParaRPr>
          </a:p>
          <a:p>
            <a:pPr>
              <a:lnSpc>
                <a:spcPct val="120000"/>
              </a:lnSpc>
              <a:spcBef>
                <a:spcPts val="500"/>
              </a:spcBef>
              <a:spcAft>
                <a:spcPts val="500"/>
              </a:spcAft>
            </a:pPr>
            <a:r>
              <a:rPr lang="pl-PL" sz="2600" dirty="0" smtClean="0">
                <a:latin typeface="Garamond" pitchFamily="18" charset="0"/>
                <a:ea typeface="Times New Roman"/>
                <a:cs typeface="Arial"/>
              </a:rPr>
              <a:t>- tłuste ryby (łosoś, makrela, tuńczyk, śledź, sardynki),</a:t>
            </a:r>
            <a:endParaRPr lang="pl-PL" sz="2600" dirty="0" smtClean="0">
              <a:latin typeface="Garamond" pitchFamily="18" charset="0"/>
              <a:ea typeface="Times New Roman"/>
            </a:endParaRPr>
          </a:p>
          <a:p>
            <a:pPr>
              <a:lnSpc>
                <a:spcPct val="120000"/>
              </a:lnSpc>
              <a:spcBef>
                <a:spcPts val="500"/>
              </a:spcBef>
              <a:spcAft>
                <a:spcPts val="500"/>
              </a:spcAft>
            </a:pPr>
            <a:r>
              <a:rPr lang="pl-PL" sz="2600" dirty="0" smtClean="0">
                <a:latin typeface="Garamond" pitchFamily="18" charset="0"/>
                <a:ea typeface="Times New Roman"/>
                <a:cs typeface="Arial"/>
              </a:rPr>
              <a:t>- orzechy,</a:t>
            </a:r>
            <a:endParaRPr lang="pl-PL" sz="2600" dirty="0" smtClean="0">
              <a:latin typeface="Garamond" pitchFamily="18" charset="0"/>
              <a:ea typeface="Times New Roman"/>
            </a:endParaRPr>
          </a:p>
          <a:p>
            <a:pPr>
              <a:lnSpc>
                <a:spcPct val="120000"/>
              </a:lnSpc>
              <a:spcBef>
                <a:spcPts val="500"/>
              </a:spcBef>
              <a:spcAft>
                <a:spcPts val="500"/>
              </a:spcAft>
            </a:pPr>
            <a:r>
              <a:rPr lang="pl-PL" sz="2600" dirty="0" smtClean="0">
                <a:latin typeface="Garamond" pitchFamily="18" charset="0"/>
                <a:ea typeface="Times New Roman"/>
                <a:cs typeface="Arial"/>
              </a:rPr>
              <a:t>- oliwa z oliwek,</a:t>
            </a:r>
            <a:endParaRPr lang="pl-PL" sz="2600" dirty="0" smtClean="0">
              <a:latin typeface="Garamond" pitchFamily="18" charset="0"/>
              <a:ea typeface="Times New Roman"/>
            </a:endParaRPr>
          </a:p>
          <a:p>
            <a:pPr>
              <a:lnSpc>
                <a:spcPct val="120000"/>
              </a:lnSpc>
              <a:spcBef>
                <a:spcPts val="500"/>
              </a:spcBef>
              <a:spcAft>
                <a:spcPts val="500"/>
              </a:spcAft>
            </a:pPr>
            <a:r>
              <a:rPr lang="pl-PL" sz="2600" dirty="0" smtClean="0">
                <a:latin typeface="Garamond" pitchFamily="18" charset="0"/>
                <a:ea typeface="Times New Roman"/>
                <a:cs typeface="Arial"/>
              </a:rPr>
              <a:t>- olej lniany.</a:t>
            </a:r>
            <a:endParaRPr lang="pl-PL" sz="2600" dirty="0" smtClean="0">
              <a:latin typeface="Garamond" pitchFamily="18" charset="0"/>
              <a:ea typeface="Times New Roman"/>
            </a:endParaRPr>
          </a:p>
          <a:p>
            <a:endParaRPr lang="pl-PL" dirty="0"/>
          </a:p>
        </p:txBody>
      </p:sp>
      <p:sp>
        <p:nvSpPr>
          <p:cNvPr id="6" name="Prostokąt 5"/>
          <p:cNvSpPr/>
          <p:nvPr/>
        </p:nvSpPr>
        <p:spPr>
          <a:xfrm>
            <a:off x="755576" y="1412776"/>
            <a:ext cx="7164288" cy="1477328"/>
          </a:xfrm>
          <a:prstGeom prst="rect">
            <a:avLst/>
          </a:prstGeom>
        </p:spPr>
        <p:txBody>
          <a:bodyPr wrap="square">
            <a:spAutoFit/>
          </a:bodyPr>
          <a:lstStyle/>
          <a:p>
            <a:pPr>
              <a:spcBef>
                <a:spcPts val="500"/>
              </a:spcBef>
              <a:spcAft>
                <a:spcPts val="500"/>
              </a:spcAft>
              <a:buNone/>
            </a:pPr>
            <a:r>
              <a:rPr lang="pl-PL" dirty="0" smtClean="0">
                <a:latin typeface="Garamond" pitchFamily="18" charset="0"/>
                <a:ea typeface="Calibri"/>
                <a:cs typeface="Arial"/>
              </a:rPr>
              <a:t>Dobre samopoczucie to wpływ wielu czynników. Jak dobrze wiemy, na dobre samopoczucie wpływa między innymi zdrowa dieta. </a:t>
            </a:r>
            <a:r>
              <a:rPr lang="pl-PL" dirty="0">
                <a:latin typeface="Garamond" pitchFamily="18" charset="0"/>
                <a:ea typeface="Calibri"/>
                <a:cs typeface="Arial"/>
              </a:rPr>
              <a:t>N</a:t>
            </a:r>
            <a:r>
              <a:rPr lang="pl-PL" dirty="0" smtClean="0">
                <a:latin typeface="Garamond" pitchFamily="18" charset="0"/>
                <a:ea typeface="Calibri"/>
                <a:cs typeface="Arial"/>
              </a:rPr>
              <a:t>aukowcy z Francji dają nam kolejne dowody na to, że kiepska kondycja psychiczna może wynikać ze źle zbilansowanego sposobu odżywiania, a dokładniej - z niedoboru kwasów omega-3.</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1066800"/>
          </a:xfrm>
        </p:spPr>
        <p:txBody>
          <a:bodyPr>
            <a:normAutofit/>
          </a:bodyPr>
          <a:lstStyle/>
          <a:p>
            <a:r>
              <a:rPr lang="pl-PL" dirty="0" smtClean="0">
                <a:latin typeface="Garamond" pitchFamily="18" charset="0"/>
              </a:rPr>
              <a:t>Co należy jeść, aby mieć dobry humor?</a:t>
            </a:r>
            <a:endParaRPr lang="pl-PL" dirty="0"/>
          </a:p>
        </p:txBody>
      </p:sp>
      <p:sp>
        <p:nvSpPr>
          <p:cNvPr id="3" name="Symbol zastępczy zawartości 2"/>
          <p:cNvSpPr>
            <a:spLocks noGrp="1"/>
          </p:cNvSpPr>
          <p:nvPr>
            <p:ph idx="1"/>
          </p:nvPr>
        </p:nvSpPr>
        <p:spPr>
          <a:xfrm>
            <a:off x="251520" y="1628800"/>
            <a:ext cx="8229600" cy="4801720"/>
          </a:xfrm>
        </p:spPr>
        <p:txBody>
          <a:bodyPr>
            <a:noAutofit/>
          </a:bodyPr>
          <a:lstStyle/>
          <a:p>
            <a:pPr>
              <a:buNone/>
            </a:pPr>
            <a:r>
              <a:rPr lang="pl-PL" sz="1700" b="1" dirty="0" smtClean="0">
                <a:latin typeface="Garamond" pitchFamily="18" charset="0"/>
              </a:rPr>
              <a:t>		Słodycze</a:t>
            </a:r>
            <a:r>
              <a:rPr lang="pl-PL" sz="1700" dirty="0" smtClean="0">
                <a:latin typeface="Garamond" pitchFamily="18" charset="0"/>
              </a:rPr>
              <a:t>, ze względu na wspomaganie przemiany tryptofanu(aminokwas) w serotoninę (hormon szczęścia) są częstym substytutem szczęścia. Jednak ze względu na dużą ilość kalorii mogą okazać się szkodliwe. Warto wiedzieć, że na tej samej zasadzie działają </a:t>
            </a:r>
            <a:r>
              <a:rPr lang="pl-PL" sz="1700" b="1" dirty="0" smtClean="0">
                <a:latin typeface="Garamond" pitchFamily="18" charset="0"/>
              </a:rPr>
              <a:t>suszone owoce</a:t>
            </a:r>
            <a:r>
              <a:rPr lang="pl-PL" sz="1700" dirty="0" smtClean="0">
                <a:latin typeface="Garamond" pitchFamily="18" charset="0"/>
              </a:rPr>
              <a:t> oraz </a:t>
            </a:r>
            <a:r>
              <a:rPr lang="pl-PL" sz="1700" b="1" dirty="0" smtClean="0">
                <a:latin typeface="Garamond" pitchFamily="18" charset="0"/>
              </a:rPr>
              <a:t>pełnoziarniste produkty zbożowe</a:t>
            </a:r>
            <a:r>
              <a:rPr lang="pl-PL" sz="1700" dirty="0" smtClean="0">
                <a:latin typeface="Garamond" pitchFamily="18" charset="0"/>
              </a:rPr>
              <a:t>. Tryptofan powinien być dostarczany do mózgu w regularnych posiłkach. W tym celu należy skomponować dietę składającą się z </a:t>
            </a:r>
            <a:r>
              <a:rPr lang="pl-PL" sz="1700" b="1" dirty="0" smtClean="0">
                <a:latin typeface="Garamond" pitchFamily="18" charset="0"/>
              </a:rPr>
              <a:t>5 niewielkich posiłków </a:t>
            </a:r>
            <a:r>
              <a:rPr lang="pl-PL" sz="1700" dirty="0" smtClean="0">
                <a:latin typeface="Garamond" pitchFamily="18" charset="0"/>
              </a:rPr>
              <a:t>bogatych w </a:t>
            </a:r>
            <a:r>
              <a:rPr lang="pl-PL" sz="1700" b="1" dirty="0" smtClean="0">
                <a:latin typeface="Garamond" pitchFamily="18" charset="0"/>
              </a:rPr>
              <a:t>produkty zbożowe i białko</a:t>
            </a:r>
            <a:r>
              <a:rPr lang="pl-PL" sz="1700" dirty="0" smtClean="0">
                <a:latin typeface="Garamond" pitchFamily="18" charset="0"/>
              </a:rPr>
              <a:t> (mleko, sery, chude mięso i jaja). Tak by dostarczać organizmowi wszystkich niezbędnych składników odżywczych i równocześnie hormonu szczęścia do mózgu.</a:t>
            </a:r>
          </a:p>
          <a:p>
            <a:pPr>
              <a:buNone/>
            </a:pPr>
            <a:r>
              <a:rPr lang="pl-PL" sz="1700" dirty="0" smtClean="0">
                <a:latin typeface="Garamond" pitchFamily="18" charset="0"/>
              </a:rPr>
              <a:t>		Ważne dla poprawy nastroju są również </a:t>
            </a:r>
            <a:r>
              <a:rPr lang="pl-PL" sz="1700" b="1" dirty="0" smtClean="0">
                <a:latin typeface="Garamond" pitchFamily="18" charset="0"/>
              </a:rPr>
              <a:t>kwasy omega-3</a:t>
            </a:r>
            <a:r>
              <a:rPr lang="pl-PL" sz="1700" dirty="0" smtClean="0">
                <a:latin typeface="Garamond" pitchFamily="18" charset="0"/>
              </a:rPr>
              <a:t> oraz </a:t>
            </a:r>
            <a:r>
              <a:rPr lang="pl-PL" sz="1700" b="1" dirty="0" smtClean="0">
                <a:latin typeface="Garamond" pitchFamily="18" charset="0"/>
              </a:rPr>
              <a:t>witaminy z grupy B</a:t>
            </a:r>
            <a:r>
              <a:rPr lang="pl-PL" sz="1700" dirty="0" smtClean="0">
                <a:latin typeface="Garamond" pitchFamily="18" charset="0"/>
              </a:rPr>
              <a:t>. Poprawiają one pracę układu nerwowego zmniejszając wahania nastroju. W celu uzupełnienia tych składników należy wzbogacić menu w </a:t>
            </a:r>
            <a:r>
              <a:rPr lang="pl-PL" sz="1700" b="1" dirty="0" smtClean="0">
                <a:latin typeface="Garamond" pitchFamily="18" charset="0"/>
              </a:rPr>
              <a:t>ryby oraz grube kasze</a:t>
            </a:r>
            <a:r>
              <a:rPr lang="pl-PL" sz="1700" dirty="0" smtClean="0">
                <a:latin typeface="Garamond" pitchFamily="18" charset="0"/>
              </a:rPr>
              <a:t>, a na przykład sałatki i </a:t>
            </a:r>
            <a:r>
              <a:rPr lang="pl-PL" sz="1700" dirty="0" err="1" smtClean="0">
                <a:latin typeface="Garamond" pitchFamily="18" charset="0"/>
              </a:rPr>
              <a:t>musli</a:t>
            </a:r>
            <a:r>
              <a:rPr lang="pl-PL" sz="1700" dirty="0" smtClean="0">
                <a:latin typeface="Garamond" pitchFamily="18" charset="0"/>
              </a:rPr>
              <a:t> można posypywać zmielonymi ziarnami siemienia lnianego.</a:t>
            </a:r>
          </a:p>
          <a:p>
            <a:pPr>
              <a:buNone/>
            </a:pPr>
            <a:r>
              <a:rPr lang="pl-PL" sz="1700" dirty="0" smtClean="0">
                <a:latin typeface="Garamond" pitchFamily="18" charset="0"/>
              </a:rPr>
              <a:t>		Stres oraz depresja przyczyniają się do szybszej utraty witaminy C. Dlatego, gdy w szkole mamy szczególnie stresujący okres zamiast po kolejną kawę i batonika sięgnijmy po </a:t>
            </a:r>
            <a:r>
              <a:rPr lang="pl-PL" sz="1700" b="1" dirty="0" smtClean="0">
                <a:latin typeface="Garamond" pitchFamily="18" charset="0"/>
              </a:rPr>
              <a:t>jabłko lub pomarańczę</a:t>
            </a:r>
            <a:r>
              <a:rPr lang="pl-PL" sz="1700" dirty="0" smtClean="0">
                <a:latin typeface="Garamond" pitchFamily="18" charset="0"/>
              </a:rPr>
              <a:t>!</a:t>
            </a:r>
          </a:p>
          <a:p>
            <a:pPr>
              <a:buNone/>
            </a:pPr>
            <a:r>
              <a:rPr lang="pl-PL" sz="1700" dirty="0" smtClean="0">
                <a:latin typeface="Garamond" pitchFamily="18" charset="0"/>
              </a:rPr>
              <a:t>		Pomocne w uzyskaniu</a:t>
            </a:r>
            <a:r>
              <a:rPr lang="pl-PL" sz="1700" b="1" dirty="0" smtClean="0">
                <a:latin typeface="Garamond" pitchFamily="18" charset="0"/>
              </a:rPr>
              <a:t> </a:t>
            </a:r>
            <a:r>
              <a:rPr lang="pl-PL" sz="1700" dirty="0" smtClean="0">
                <a:latin typeface="Garamond" pitchFamily="18" charset="0"/>
              </a:rPr>
              <a:t>dobrego humoru są także </a:t>
            </a:r>
            <a:r>
              <a:rPr lang="pl-PL" sz="1700" b="1" dirty="0" smtClean="0">
                <a:latin typeface="Garamond" pitchFamily="18" charset="0"/>
              </a:rPr>
              <a:t>endorfiny</a:t>
            </a:r>
            <a:r>
              <a:rPr lang="pl-PL" sz="1700" dirty="0" smtClean="0">
                <a:latin typeface="Garamond" pitchFamily="18" charset="0"/>
              </a:rPr>
              <a:t>, działające na podobnej zasadzie jak morfina - są wydzielane do mózgu w dużych ilościach podczas uprawiania sportu!</a:t>
            </a:r>
          </a:p>
          <a:p>
            <a:pPr>
              <a:buNone/>
            </a:pPr>
            <a:endParaRPr lang="pl-PL" sz="1700" dirty="0">
              <a:latin typeface="Garamond" pitchFamily="18"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bi.gazeta.pl/im/0/10853/z10853330Q,Nasz-mozg-siegnal-kresu-swoich-mozliwosci---twierd.jpg"/>
          <p:cNvPicPr>
            <a:picLocks noChangeAspect="1" noChangeArrowheads="1"/>
          </p:cNvPicPr>
          <p:nvPr/>
        </p:nvPicPr>
        <p:blipFill>
          <a:blip r:embed="rId2" cstate="print"/>
          <a:srcRect/>
          <a:stretch>
            <a:fillRect/>
          </a:stretch>
        </p:blipFill>
        <p:spPr bwMode="auto">
          <a:xfrm>
            <a:off x="0" y="1052736"/>
            <a:ext cx="5472608" cy="5153374"/>
          </a:xfrm>
          <a:prstGeom prst="rect">
            <a:avLst/>
          </a:prstGeom>
          <a:noFill/>
        </p:spPr>
      </p:pic>
      <p:sp>
        <p:nvSpPr>
          <p:cNvPr id="2" name="Tytuł 1"/>
          <p:cNvSpPr>
            <a:spLocks noGrp="1"/>
          </p:cNvSpPr>
          <p:nvPr>
            <p:ph type="title"/>
          </p:nvPr>
        </p:nvSpPr>
        <p:spPr>
          <a:xfrm>
            <a:off x="4932040" y="2708920"/>
            <a:ext cx="4211960" cy="3024336"/>
          </a:xfrm>
        </p:spPr>
        <p:txBody>
          <a:bodyPr>
            <a:noAutofit/>
          </a:bodyPr>
          <a:lstStyle/>
          <a:p>
            <a:r>
              <a:rPr lang="pl-PL" sz="5400" dirty="0" smtClean="0">
                <a:latin typeface="Garamond" pitchFamily="18" charset="0"/>
              </a:rPr>
              <a:t>Produkty wspomagające pracę mózgu</a:t>
            </a:r>
            <a:endParaRPr lang="pl-PL" sz="5400"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lkomiejsk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9297</TotalTime>
  <Words>1096</Words>
  <Application>Microsoft Office PowerPoint</Application>
  <PresentationFormat>Pokaz na ekranie (4:3)</PresentationFormat>
  <Paragraphs>303</Paragraphs>
  <Slides>31</Slides>
  <Notes>1</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Wielkomiejski</vt:lpstr>
      <vt:lpstr>„JESTEŚ TYM, CO JESZ”</vt:lpstr>
      <vt:lpstr>Spis treści</vt:lpstr>
      <vt:lpstr>Wprowadzenie</vt:lpstr>
      <vt:lpstr>Ankiety</vt:lpstr>
      <vt:lpstr>Prezentacja programu PowerPoint</vt:lpstr>
      <vt:lpstr>Mężczyźni</vt:lpstr>
      <vt:lpstr>Co wpływa na dobre samopoczucie?</vt:lpstr>
      <vt:lpstr>Co należy jeść, aby mieć dobry humor?</vt:lpstr>
      <vt:lpstr>Produkty wspomagające pracę mózgu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Co pomaga utrzymać zdrowe włosy, skórę i paznokcie? </vt:lpstr>
      <vt:lpstr>Prezentacja programu PowerPoint</vt:lpstr>
      <vt:lpstr>Prezentacja programu PowerPoint</vt:lpstr>
      <vt:lpstr>Prezentacja programu PowerPoint</vt:lpstr>
      <vt:lpstr>Prezentacja programu PowerPoint</vt:lpstr>
      <vt:lpstr>Prezentacja programu PowerPoint</vt:lpstr>
      <vt:lpstr>Co wpływa na cerę i jej odcień?</vt:lpstr>
      <vt:lpstr>Piramida żywieniowa</vt:lpstr>
      <vt:lpstr>Produkty i kalorie</vt:lpstr>
      <vt:lpstr>Produkty i kalorie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„JESTEŚ TYM, CO JESZ”</dc:title>
  <dc:creator>Ania</dc:creator>
  <cp:lastModifiedBy>Karolina</cp:lastModifiedBy>
  <cp:revision>62</cp:revision>
  <dcterms:created xsi:type="dcterms:W3CDTF">2013-05-18T11:29:37Z</dcterms:created>
  <dcterms:modified xsi:type="dcterms:W3CDTF">2013-06-03T21:33:32Z</dcterms:modified>
  <cp:contentStatus/>
</cp:coreProperties>
</file>