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26" autoAdjust="0"/>
    <p:restoredTop sz="94660"/>
  </p:normalViewPr>
  <p:slideViewPr>
    <p:cSldViewPr snapToGrid="0">
      <p:cViewPr>
        <p:scale>
          <a:sx n="70" d="100"/>
          <a:sy n="70" d="100"/>
        </p:scale>
        <p:origin x="-113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581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5908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4606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8769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6931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8001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3389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2547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4760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9354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203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80D70-2CF6-45BB-B078-285940B67CD7}" type="datetimeFigureOut">
              <a:rPr lang="pl-PL" smtClean="0"/>
              <a:pPr/>
              <a:t>2019-09-12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5F9F0-9C49-409E-AAEB-3F6D46EA206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0615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klaracja.edu.pl/3262014511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2113" y="1210492"/>
            <a:ext cx="9710057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4400" b="1" dirty="0" smtClean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INFORMACJE DLA MATURZYSTÓW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4400" b="1" dirty="0" smtClean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MATURA 2020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4400" b="1" dirty="0" smtClean="0"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(WRZESIEŃ 2019)</a:t>
            </a:r>
            <a:endParaRPr lang="pl-PL" sz="4400" b="1" dirty="0" smtClean="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6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01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Palatino Linotype" panose="02040502050505030304" pitchFamily="18" charset="0"/>
              </a:rPr>
              <a:t>Absolwent, przystępując do egzaminu maturalnego, zdaje obowiązkowo: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/>
          </a:p>
          <a:p>
            <a:r>
              <a:rPr lang="pl-PL" dirty="0" smtClean="0">
                <a:latin typeface="Palatino Linotype" panose="02040502050505030304" pitchFamily="18" charset="0"/>
              </a:rPr>
              <a:t>7.1</a:t>
            </a:r>
            <a:r>
              <a:rPr lang="pl-PL" dirty="0">
                <a:latin typeface="Palatino Linotype" panose="02040502050505030304" pitchFamily="18" charset="0"/>
              </a:rPr>
              <a:t>. </a:t>
            </a:r>
            <a:r>
              <a:rPr lang="pl-PL" b="1" dirty="0">
                <a:latin typeface="Palatino Linotype" panose="02040502050505030304" pitchFamily="18" charset="0"/>
              </a:rPr>
              <a:t>w części ustnej – egzaminy, dla których nie określa się poziomu, </a:t>
            </a:r>
            <a:r>
              <a:rPr lang="pl-PL" dirty="0">
                <a:latin typeface="Palatino Linotype" panose="02040502050505030304" pitchFamily="18" charset="0"/>
              </a:rPr>
              <a:t>z następujących przedmiotów: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a. </a:t>
            </a:r>
            <a:r>
              <a:rPr lang="pl-PL" b="1" dirty="0">
                <a:latin typeface="Palatino Linotype" panose="02040502050505030304" pitchFamily="18" charset="0"/>
              </a:rPr>
              <a:t>język polski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b. </a:t>
            </a:r>
            <a:r>
              <a:rPr lang="pl-PL" b="1" dirty="0">
                <a:latin typeface="Palatino Linotype" panose="02040502050505030304" pitchFamily="18" charset="0"/>
              </a:rPr>
              <a:t>język obcy nowożytny </a:t>
            </a:r>
            <a:r>
              <a:rPr lang="pl-PL" dirty="0">
                <a:latin typeface="Palatino Linotype" panose="02040502050505030304" pitchFamily="18" charset="0"/>
              </a:rPr>
              <a:t>wybrany spośród języków: angielskiego, francuskiego, hiszpańskiego, niemieckiego, rosyjskiego i włoskiego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c. język mniejszości narodowej, jeżeli był uczniem/jest absolwentem szkoły lub oddziału z językiem nauczania danej mniejszości narodowej; uczeń/absolwent szkoły lub oddziału z nauczaniem języka danej mniejszości narodowej nie może wybrać języka danej mniejszości narodowej na egzaminie maturalnym z języka obcego nowożytnego jako przedmiotu obowiązkowego;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7.2. </a:t>
            </a:r>
            <a:r>
              <a:rPr lang="pl-PL" b="1" dirty="0">
                <a:latin typeface="Palatino Linotype" panose="02040502050505030304" pitchFamily="18" charset="0"/>
              </a:rPr>
              <a:t>w części pisemnej – egzaminy na poziomie podstawowym </a:t>
            </a:r>
            <a:r>
              <a:rPr lang="pl-PL" dirty="0">
                <a:latin typeface="Palatino Linotype" panose="02040502050505030304" pitchFamily="18" charset="0"/>
              </a:rPr>
              <a:t>z następujących przedmiotów: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a. język polski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b. matematyka </a:t>
            </a:r>
          </a:p>
          <a:p>
            <a:r>
              <a:rPr lang="pl-PL" dirty="0">
                <a:latin typeface="Palatino Linotype" panose="02040502050505030304" pitchFamily="18" charset="0"/>
              </a:rPr>
              <a:t>c. język obcy nowożytny (ten sam, który zdaje w części ustnej)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5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6600" y="685800"/>
            <a:ext cx="10617200" cy="1004888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3100" b="1" dirty="0">
                <a:latin typeface="Palatino Linotype" panose="02040502050505030304" pitchFamily="18" charset="0"/>
              </a:rPr>
              <a:t>w części pisemnej – jeden egzamin z </a:t>
            </a:r>
            <a:r>
              <a:rPr lang="pl-PL" sz="3100" b="1" dirty="0" smtClean="0">
                <a:latin typeface="Palatino Linotype" panose="02040502050505030304" pitchFamily="18" charset="0"/>
              </a:rPr>
              <a:t>przedmiotu dodatkowego </a:t>
            </a:r>
            <a:r>
              <a:rPr lang="pl-PL" sz="2200" b="1" dirty="0" smtClean="0">
                <a:latin typeface="Palatino Linotype" panose="02040502050505030304" pitchFamily="18" charset="0"/>
              </a:rPr>
              <a:t/>
            </a:r>
            <a:br>
              <a:rPr lang="pl-PL" sz="2200" b="1" dirty="0" smtClean="0">
                <a:latin typeface="Palatino Linotype" panose="02040502050505030304" pitchFamily="18" charset="0"/>
              </a:rPr>
            </a:br>
            <a:r>
              <a:rPr lang="pl-PL" sz="2700" dirty="0" smtClean="0">
                <a:latin typeface="Palatino Linotype" panose="02040502050505030304" pitchFamily="18" charset="0"/>
              </a:rPr>
              <a:t>na </a:t>
            </a:r>
            <a:r>
              <a:rPr lang="pl-PL" sz="2700" dirty="0">
                <a:latin typeface="Palatino Linotype" panose="02040502050505030304" pitchFamily="18" charset="0"/>
              </a:rPr>
              <a:t>poziomie rozszerzonym lub – w przypadku języka obcego </a:t>
            </a:r>
            <a:r>
              <a:rPr lang="pl-PL" sz="2700" dirty="0" smtClean="0">
                <a:latin typeface="Palatino Linotype" panose="02040502050505030304" pitchFamily="18" charset="0"/>
              </a:rPr>
              <a:t>nowożytnego   – </a:t>
            </a:r>
            <a:r>
              <a:rPr lang="pl-PL" sz="2700" dirty="0">
                <a:latin typeface="Palatino Linotype" panose="02040502050505030304" pitchFamily="18" charset="0"/>
              </a:rPr>
              <a:t>na poziomie rozszerzonym albo dwujęzycznym</a:t>
            </a:r>
            <a:r>
              <a:rPr lang="pl-PL" dirty="0"/>
              <a:t>. </a:t>
            </a:r>
            <a:br>
              <a:rPr lang="pl-PL" dirty="0"/>
            </a:br>
            <a:r>
              <a:rPr lang="pl-PL" dirty="0"/>
              <a:t>	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6100" y="1549400"/>
            <a:ext cx="10807700" cy="5105400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  <a:p>
            <a:r>
              <a:rPr lang="pl-PL" sz="4800" b="1" dirty="0">
                <a:latin typeface="Palatino Linotype" panose="02040502050505030304" pitchFamily="18" charset="0"/>
              </a:rPr>
              <a:t>Wyboru dokonuje spośród następujących przedmiotów: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a. biologia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b. chemia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c. filozofia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d. fizyka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e. geografia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f. historia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g. historia muzyki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h. historia sztuki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i. informatyka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j. język łaciński i kultura antyczna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k. język mniejszości etnicznej (język łemkowski)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l. język mniejszości narodowej (wybór spośród następujących języków: białoruski, litewski, niemiecki, ukraiński)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m. język obcy nowożytny (wybór spośród następujących języków: angielski, francuski, hiszpański, niemiecki, rosyjski, włoski)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n. język polski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o. język regionalny (język kaszubski)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p. matematyka </a:t>
            </a:r>
          </a:p>
          <a:p>
            <a:r>
              <a:rPr lang="pl-PL" sz="4800" b="1" dirty="0">
                <a:latin typeface="Palatino Linotype" panose="02040502050505030304" pitchFamily="18" charset="0"/>
              </a:rPr>
              <a:t>q. wiedza o społeczeństwie </a:t>
            </a:r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907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9300" y="711200"/>
            <a:ext cx="10604500" cy="5465763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>
                <a:latin typeface="Palatino Linotype" panose="02040502050505030304" pitchFamily="18" charset="0"/>
              </a:rPr>
              <a:t>Uczeń/absolwent </a:t>
            </a:r>
            <a:r>
              <a:rPr lang="pl-PL" b="1" dirty="0">
                <a:latin typeface="Palatino Linotype" panose="02040502050505030304" pitchFamily="18" charset="0"/>
              </a:rPr>
              <a:t>może </a:t>
            </a:r>
            <a:r>
              <a:rPr lang="pl-PL" dirty="0">
                <a:latin typeface="Palatino Linotype" panose="02040502050505030304" pitchFamily="18" charset="0"/>
              </a:rPr>
              <a:t>ponadto przystąpić w danym roku do egzaminu maturalnego z nie więcej niż </a:t>
            </a:r>
            <a:r>
              <a:rPr lang="pl-PL" dirty="0">
                <a:solidFill>
                  <a:srgbClr val="FF0000"/>
                </a:solidFill>
                <a:latin typeface="Palatino Linotype" panose="02040502050505030304" pitchFamily="18" charset="0"/>
              </a:rPr>
              <a:t>pięciu</a:t>
            </a:r>
            <a:r>
              <a:rPr lang="pl-PL" dirty="0">
                <a:latin typeface="Palatino Linotype" panose="02040502050505030304" pitchFamily="18" charset="0"/>
              </a:rPr>
              <a:t> kolejnych przedmiotów dodatkowych wybranych spośród pozostałych przedmiotów dodatkowych wymienionych w pkt 2.1.7.3., na poziomie rozszerzonym, a w przypadku języków obcych nowożytnych – na poziomie rozszerzonym albo dwujęzycznym. 	</a:t>
            </a:r>
          </a:p>
          <a:p>
            <a:endParaRPr lang="pl-PL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Palatino Linotype" panose="02040502050505030304" pitchFamily="18" charset="0"/>
              </a:rPr>
              <a:t>W </a:t>
            </a:r>
            <a:r>
              <a:rPr lang="pl-PL" dirty="0">
                <a:latin typeface="Palatino Linotype" panose="02040502050505030304" pitchFamily="18" charset="0"/>
              </a:rPr>
              <a:t>przypadku gdy uczeń/absolwent wybrał na egzaminie maturalnym jako przedmiot dodatkowy język polski, zdaje ten przedmiot tylko w części pisemnej. </a:t>
            </a:r>
          </a:p>
          <a:p>
            <a:pPr marL="0" indent="0">
              <a:buNone/>
            </a:pPr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6438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200" y="146756"/>
            <a:ext cx="11762515" cy="646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81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Deklaracje maturalne:</a:t>
            </a:r>
            <a:r>
              <a:rPr lang="pl-PL" sz="3600" dirty="0" smtClean="0">
                <a:latin typeface="Palatino Linotype" panose="02040502050505030304" pitchFamily="18" charset="0"/>
              </a:rPr>
              <a:t/>
            </a:r>
            <a:br>
              <a:rPr lang="pl-PL" sz="3600" dirty="0" smtClean="0">
                <a:latin typeface="Palatino Linotype" panose="02040502050505030304" pitchFamily="18" charset="0"/>
              </a:rPr>
            </a:br>
            <a:r>
              <a:rPr lang="pl-PL" sz="3600" dirty="0" smtClean="0">
                <a:latin typeface="Palatino Linotype" panose="02040502050505030304" pitchFamily="18" charset="0"/>
              </a:rPr>
              <a:t>-do 27 września 2019 – do </a:t>
            </a:r>
            <a:r>
              <a:rPr lang="pl-PL" sz="3600" smtClean="0">
                <a:latin typeface="Palatino Linotype" panose="02040502050505030304" pitchFamily="18" charset="0"/>
              </a:rPr>
              <a:t>gospodarza klasy</a:t>
            </a:r>
            <a:r>
              <a:rPr lang="pl-PL" sz="3600" dirty="0" smtClean="0">
                <a:latin typeface="Palatino Linotype" panose="02040502050505030304" pitchFamily="18" charset="0"/>
              </a:rPr>
              <a:t/>
            </a:r>
            <a:br>
              <a:rPr lang="pl-PL" sz="3600" dirty="0" smtClean="0">
                <a:latin typeface="Palatino Linotype" panose="02040502050505030304" pitchFamily="18" charset="0"/>
              </a:rPr>
            </a:br>
            <a:r>
              <a:rPr lang="pl-PL" sz="3600" dirty="0" smtClean="0">
                <a:latin typeface="Palatino Linotype" panose="02040502050505030304" pitchFamily="18" charset="0"/>
              </a:rPr>
              <a:t>-możliwość wprowadzenia zmian do 7 lutego 2020</a:t>
            </a:r>
            <a:endParaRPr lang="pl-PL" sz="3600" dirty="0">
              <a:latin typeface="Palatino Linotype" panose="020405020505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b="1" dirty="0">
                <a:latin typeface="Palatino Linotype" panose="02040502050505030304" pitchFamily="18" charset="0"/>
              </a:rPr>
              <a:t>Po terminie złożenia deklaracji ostatecznej nie ma już możliwości dokonywania w deklaracji zmian </a:t>
            </a:r>
            <a:r>
              <a:rPr lang="pl-PL" dirty="0">
                <a:latin typeface="Palatino Linotype" panose="02040502050505030304" pitchFamily="18" charset="0"/>
              </a:rPr>
              <a:t>dotyczących wyboru przedmiotów i poziomu egzaminów (z wyjątkiem laureatów i finalistów olimpiad przedmiotowych). W przypadku niezłożenia deklaracji ostatecznej w odpowiednim terminie deklaracja wstępna staje się deklaracją ostateczną. </a:t>
            </a:r>
          </a:p>
          <a:p>
            <a:pPr marL="0" indent="0">
              <a:buNone/>
            </a:pPr>
            <a:r>
              <a:rPr lang="pl-PL" dirty="0" smtClean="0">
                <a:latin typeface="Palatino Linotype" panose="02040502050505030304" pitchFamily="18" charset="0"/>
              </a:rPr>
              <a:t> </a:t>
            </a:r>
            <a:r>
              <a:rPr lang="pl-PL" dirty="0">
                <a:latin typeface="Palatino Linotype" panose="02040502050505030304" pitchFamily="18" charset="0"/>
              </a:rPr>
              <a:t>Dokumenty uprawniające do dostosowania warunków i formy egzaminu zdający przedkłada odpowiednio dyrektorowi </a:t>
            </a:r>
            <a:r>
              <a:rPr lang="pl-PL" dirty="0" smtClean="0">
                <a:latin typeface="Palatino Linotype" panose="02040502050505030304" pitchFamily="18" charset="0"/>
              </a:rPr>
              <a:t>szkoły. </a:t>
            </a:r>
          </a:p>
          <a:p>
            <a:pPr marL="0" indent="0">
              <a:buNone/>
            </a:pPr>
            <a:r>
              <a:rPr lang="pl-PL" dirty="0">
                <a:latin typeface="Palatino Linotype" panose="02040502050505030304" pitchFamily="18" charset="0"/>
              </a:rPr>
              <a:t>D</a:t>
            </a:r>
            <a:r>
              <a:rPr lang="pl-PL" dirty="0" smtClean="0">
                <a:latin typeface="Palatino Linotype" panose="02040502050505030304" pitchFamily="18" charset="0"/>
              </a:rPr>
              <a:t>o </a:t>
            </a:r>
            <a:r>
              <a:rPr lang="pl-PL" dirty="0">
                <a:solidFill>
                  <a:srgbClr val="FF0000"/>
                </a:solidFill>
                <a:latin typeface="Palatino Linotype" panose="02040502050505030304" pitchFamily="18" charset="0"/>
              </a:rPr>
              <a:t>30 września 2019 r</a:t>
            </a:r>
            <a:r>
              <a:rPr lang="pl-PL" dirty="0">
                <a:latin typeface="Palatino Linotype" panose="02040502050505030304" pitchFamily="18" charset="0"/>
              </a:rPr>
              <a:t>. w przypadku zdających wymienionych w pkt A i B w tabeli powyżej (dokumentacja może być uzupełniona do 7 lutego 2020 r.)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425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35467" y="666044"/>
            <a:ext cx="11243733" cy="3195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4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https://deklaracja.edu.pl/3262014511L</a:t>
            </a:r>
            <a:endParaRPr lang="pl-PL" sz="4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4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44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Wydruk deklaracji  należy </a:t>
            </a:r>
            <a:r>
              <a:rPr lang="pl-PL" sz="44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przekazać gospodarzowi do 27.09.2019</a:t>
            </a:r>
            <a:endParaRPr lang="pl-PL" sz="4400" b="1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2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" y="101600"/>
            <a:ext cx="120339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Unieważnienie egzaminu następuje w przypadku: </a:t>
            </a:r>
          </a:p>
          <a:p>
            <a:r>
              <a:rPr lang="pl-PL" sz="2400" b="1" u="sng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a.stwierdzenia</a:t>
            </a:r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, podczas trwania egzaminu, niesamodzielnego rozwiązywania zadań egzaminacyjnych przez zdającego </a:t>
            </a:r>
          </a:p>
          <a:p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b. </a:t>
            </a:r>
            <a:r>
              <a:rPr lang="pl-PL" sz="24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wniesienia</a:t>
            </a:r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przez zdającego do sali egzaminacyjnej urządzenia telekomunikacyjnego lub materiałów i przyborów niewymienionych w wykazie ogłoszonym przez dyrektora CKE albo korzystania przez zdającego w sali egzaminacyjnej z urządzenia telekomunikacyjnego lub niedopuszczonych do użytku materiałów i przyborów </a:t>
            </a:r>
          </a:p>
          <a:p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c. </a:t>
            </a:r>
            <a:r>
              <a:rPr lang="pl-PL" sz="24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zakłócania</a:t>
            </a:r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przez zdającego prawidłowego przebiegu części ustnej lub części pisemnej egzaminu maturalnego w sposób utrudniający pracę pozostałym zdającym </a:t>
            </a:r>
          </a:p>
          <a:p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d.</a:t>
            </a:r>
            <a:r>
              <a:rPr lang="pl-PL" sz="24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 stwierdzenia</a:t>
            </a:r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, podczas sprawdzania pracy egzaminacyjnej, niesamodzielnego rozwiązywania przez zdającego zadań zawartych w arkuszu egzaminacyjnym z danego przedmiotu w części pisemnej </a:t>
            </a:r>
          </a:p>
          <a:p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d.</a:t>
            </a:r>
            <a:r>
              <a:rPr lang="pl-PL" sz="24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 stwierdzenia </a:t>
            </a:r>
            <a:r>
              <a:rPr lang="pl-PL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podczas sprawdzania pracy egzaminacyjnej zdającego występowania w jego pracy egzaminacyjnej jednakowych sformułowań wskazujących na udostępnienie rozwiązań innemu zdającemu lub korzystanie z rozwiązań innego zdającego </a:t>
            </a:r>
          </a:p>
        </p:txBody>
      </p:sp>
    </p:spTree>
    <p:extLst>
      <p:ext uri="{BB962C8B-B14F-4D97-AF65-F5344CB8AC3E}">
        <p14:creationId xmlns:p14="http://schemas.microsoft.com/office/powerpoint/2010/main" xmlns="" val="217802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6964687"/>
              </p:ext>
            </p:extLst>
          </p:nvPr>
        </p:nvGraphicFramePr>
        <p:xfrm>
          <a:off x="600503" y="958475"/>
          <a:ext cx="10936406" cy="5640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9291"/>
                <a:gridCol w="8047115"/>
              </a:tblGrid>
              <a:tr h="679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Wrzesień 2019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>
                          <a:effectLst/>
                        </a:rPr>
                        <a:t>Spotkanie Dyrekcji Szkoły z uczniami klas III LO dotyczące Matury 2020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2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>
                          <a:effectLst/>
                        </a:rPr>
                        <a:t>do 30.09.19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 dirty="0">
                          <a:effectLst/>
                        </a:rPr>
                        <a:t>Złożenie wstępnych deklaracji (przedmioty, poziom egzaminu) wraz z opinią poradni 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psychologiczno – pedagogicznej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>
                          <a:effectLst/>
                        </a:rPr>
                        <a:t>do 17.12.19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 dirty="0">
                          <a:effectLst/>
                        </a:rPr>
                        <a:t>Złożenie wniosku o dostosowanie egzaminu wraz 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z orzeczeniami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>
                          <a:effectLst/>
                        </a:rPr>
                        <a:t>07.02.20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>
                          <a:effectLst/>
                        </a:rPr>
                        <a:t>Ostateczny termin dokonywania zmian w deklaracjach maturalnych (tylko wyjątkowe przypadki)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2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04.03.20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56285" algn="r"/>
                        </a:tabLst>
                      </a:pPr>
                      <a:r>
                        <a:rPr lang="pl-PL" sz="1400">
                          <a:effectLst/>
                        </a:rPr>
                        <a:t>Ogłoszenie harmonogramu części ustnej (przedstawia dyrektor szkoły), informacja o pomocach dozwolonych </a:t>
                      </a:r>
                      <a:br>
                        <a:rPr lang="pl-PL" sz="1400">
                          <a:effectLst/>
                        </a:rPr>
                      </a:br>
                      <a:r>
                        <a:rPr lang="pl-PL" sz="1400">
                          <a:effectLst/>
                        </a:rPr>
                        <a:t>na egzaminie (ogłasza CKE)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9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03.04.20 r.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>
                          <a:effectLst/>
                        </a:rPr>
                        <a:t>Powołanie zespołów nadzorujących (powołuje Przewodniczący SZE)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5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03.07.20 r.</a:t>
                      </a:r>
                      <a:endParaRPr lang="pl-PL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godz. 10.00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450215" algn="l"/>
                          <a:tab pos="756285" algn="r"/>
                        </a:tabLst>
                      </a:pPr>
                      <a:r>
                        <a:rPr lang="pl-PL" sz="1400" dirty="0">
                          <a:effectLst/>
                        </a:rPr>
                        <a:t>Wydanie świadectw egzaminu maturalnego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68680" y="109184"/>
            <a:ext cx="1052401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450850" algn="l"/>
                <a:tab pos="755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  <a:tab pos="755650" algn="r"/>
              </a:tabLst>
            </a:pPr>
            <a:r>
              <a:rPr kumimoji="0" lang="pl-PL" altLang="pl-PL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Harmonogram przygotowań do egzaminu maturalnego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  <a:tab pos="755650" algn="r"/>
              </a:tabLst>
            </a:pPr>
            <a:r>
              <a:rPr kumimoji="0" lang="pl-PL" altLang="pl-PL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04 </a:t>
            </a:r>
            <a:r>
              <a:rPr kumimoji="0" lang="pl-PL" altLang="pl-PL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pl-PL" altLang="pl-PL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22.05.2020 r. 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  <a:tab pos="755650" algn="r"/>
              </a:tabLst>
            </a:pPr>
            <a:r>
              <a:rPr kumimoji="0" lang="pl-PL" altLang="pl-PL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część pisemna i ustna egzaminu maturalnego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0850" algn="l"/>
                <a:tab pos="755650" algn="r"/>
              </a:tabLst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28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639</Words>
  <Application>Microsoft Office PowerPoint</Application>
  <PresentationFormat>Niestandardowy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Office Theme</vt:lpstr>
      <vt:lpstr>Slajd 1</vt:lpstr>
      <vt:lpstr>Absolwent, przystępując do egzaminu maturalnego, zdaje obowiązkowo:  </vt:lpstr>
      <vt:lpstr> w części pisemnej – jeden egzamin z przedmiotu dodatkowego  na poziomie rozszerzonym lub – w przypadku języka obcego nowożytnego   – na poziomie rozszerzonym albo dwujęzycznym.    </vt:lpstr>
      <vt:lpstr>Slajd 4</vt:lpstr>
      <vt:lpstr>Slajd 5</vt:lpstr>
      <vt:lpstr>Deklaracje maturalne: -do 27 września 2019 – do gospodarza klasy -możliwość wprowadzenia zmian do 7 lutego 2020</vt:lpstr>
      <vt:lpstr>Slajd 7</vt:lpstr>
      <vt:lpstr>Slajd 8</vt:lpstr>
      <vt:lpstr>Slajd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Dyrekcja</dc:creator>
  <cp:lastModifiedBy>to moje konto!</cp:lastModifiedBy>
  <cp:revision>12</cp:revision>
  <dcterms:created xsi:type="dcterms:W3CDTF">2019-09-10T07:45:43Z</dcterms:created>
  <dcterms:modified xsi:type="dcterms:W3CDTF">2019-09-12T16:58:09Z</dcterms:modified>
</cp:coreProperties>
</file>